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3" r:id="rId18"/>
    <p:sldId id="274" r:id="rId19"/>
    <p:sldId id="272" r:id="rId20"/>
    <p:sldId id="275" r:id="rId21"/>
    <p:sldId id="276" r:id="rId22"/>
    <p:sldId id="277" r:id="rId23"/>
    <p:sldId id="278" r:id="rId24"/>
    <p:sldId id="279" r:id="rId25"/>
    <p:sldId id="280" r:id="rId26"/>
    <p:sldId id="281" r:id="rId27"/>
    <p:sldId id="290" r:id="rId28"/>
    <p:sldId id="291" r:id="rId29"/>
    <p:sldId id="292" r:id="rId30"/>
    <p:sldId id="293" r:id="rId31"/>
    <p:sldId id="294" r:id="rId32"/>
    <p:sldId id="295" r:id="rId33"/>
    <p:sldId id="282" r:id="rId34"/>
    <p:sldId id="289" r:id="rId35"/>
    <p:sldId id="283" r:id="rId36"/>
    <p:sldId id="284" r:id="rId37"/>
    <p:sldId id="285" r:id="rId38"/>
    <p:sldId id="296" r:id="rId39"/>
    <p:sldId id="286" r:id="rId40"/>
    <p:sldId id="287" r:id="rId41"/>
    <p:sldId id="288" r:id="rId4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70"/>
  </p:normalViewPr>
  <p:slideViewPr>
    <p:cSldViewPr snapToGrid="0" snapToObjects="1">
      <p:cViewPr varScale="1">
        <p:scale>
          <a:sx n="80" d="100"/>
          <a:sy n="80" d="100"/>
        </p:scale>
        <p:origin x="-86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D2E866-715D-974D-9604-8B28B2E50E6F}" type="datetimeFigureOut">
              <a:rPr kumimoji="1" lang="ja-JP" altLang="en-US" smtClean="0"/>
              <a:t>2016/11/27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846D05-0B61-1E4B-B35F-DF6EFDE080DF}" type="slidenum">
              <a:rPr kumimoji="1" lang="ja-JP" altLang="en-US" smtClean="0"/>
              <a:t>‹#›</a:t>
            </a:fld>
            <a:endParaRPr kumimoji="1" lang="ja-JP" altLang="en-US"/>
          </a:p>
        </p:txBody>
      </p:sp>
    </p:spTree>
    <p:extLst>
      <p:ext uri="{BB962C8B-B14F-4D97-AF65-F5344CB8AC3E}">
        <p14:creationId xmlns:p14="http://schemas.microsoft.com/office/powerpoint/2010/main" val="18474438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2"/>
      </p:bgRef>
    </p:bg>
    <p:spTree>
      <p:nvGrpSpPr>
        <p:cNvPr id="1" name=""/>
        <p:cNvGrpSpPr/>
        <p:nvPr/>
      </p:nvGrpSpPr>
      <p:grpSpPr>
        <a:xfrm>
          <a:off x="0" y="0"/>
          <a:ext cx="0" cy="0"/>
          <a:chOff x="0" y="0"/>
          <a:chExt cx="0" cy="0"/>
        </a:xfrm>
      </p:grpSpPr>
      <p:sp>
        <p:nvSpPr>
          <p:cNvPr id="21" name="フリーフォーム 20"/>
          <p:cNvSpPr>
            <a:spLocks/>
          </p:cNvSpPr>
          <p:nvPr/>
        </p:nvSpPr>
        <p:spPr bwMode="auto">
          <a:xfrm>
            <a:off x="0" y="4039613"/>
            <a:ext cx="9134856"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9" name="タイトル 28"/>
          <p:cNvSpPr>
            <a:spLocks noGrp="1"/>
          </p:cNvSpPr>
          <p:nvPr>
            <p:ph type="ctrTitle"/>
          </p:nvPr>
        </p:nvSpPr>
        <p:spPr>
          <a:xfrm>
            <a:off x="857224" y="1214425"/>
            <a:ext cx="7358114" cy="1470025"/>
          </a:xfrm>
        </p:spPr>
        <p:txBody>
          <a:bodyPr>
            <a:normAutofit/>
          </a:bodyPr>
          <a:lstStyle>
            <a:lvl1pPr>
              <a:defRPr sz="4300">
                <a:solidFill>
                  <a:schemeClr val="tx2"/>
                </a:solidFill>
                <a:effectLst>
                  <a:glow rad="101600">
                    <a:schemeClr val="bg2">
                      <a:tint val="20000"/>
                      <a:alpha val="60000"/>
                    </a:schemeClr>
                  </a:glow>
                  <a:outerShdw blurRad="50800" dist="50800" dir="2700000" algn="tl" rotWithShape="0">
                    <a:srgbClr val="000000">
                      <a:alpha val="43137"/>
                    </a:srgbClr>
                  </a:outerShdw>
                </a:effectLst>
              </a:defRPr>
            </a:lvl1pPr>
          </a:lstStyle>
          <a:p>
            <a:r>
              <a:rPr kumimoji="0" lang="ja-JP" altLang="en-US" smtClean="0"/>
              <a:t>マスター タイトルの書式設定</a:t>
            </a:r>
            <a:endParaRPr kumimoji="0" lang="en-US"/>
          </a:p>
        </p:txBody>
      </p:sp>
      <p:sp>
        <p:nvSpPr>
          <p:cNvPr id="13" name="サブタイトル 12"/>
          <p:cNvSpPr>
            <a:spLocks noGrp="1"/>
          </p:cNvSpPr>
          <p:nvPr>
            <p:ph type="subTitle" idx="1"/>
          </p:nvPr>
        </p:nvSpPr>
        <p:spPr>
          <a:xfrm>
            <a:off x="857224" y="2708272"/>
            <a:ext cx="7358114" cy="928694"/>
          </a:xfrm>
        </p:spPr>
        <p:txBody>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25" name="日付プレースホルダー 24"/>
          <p:cNvSpPr>
            <a:spLocks noGrp="1"/>
          </p:cNvSpPr>
          <p:nvPr>
            <p:ph type="dt" sz="half" idx="10"/>
          </p:nvPr>
        </p:nvSpPr>
        <p:spPr>
          <a:xfrm>
            <a:off x="0" y="0"/>
            <a:ext cx="2134800" cy="360000"/>
          </a:xfrm>
        </p:spPr>
        <p:txBody>
          <a:bodyPr/>
          <a:lstStyle/>
          <a:p>
            <a:pPr eaLnBrk="1" latinLnBrk="0" hangingPunct="1"/>
            <a:fld id="{2CD1DBD8-A67D-41E5-86AA-61E77FDD4AFC}" type="datetimeFigureOut">
              <a:rPr kumimoji="1" lang="en-US" smtClean="0"/>
              <a:pPr eaLnBrk="1" latinLnBrk="0" hangingPunct="1"/>
              <a:t>2016/11/27</a:t>
            </a:fld>
            <a:endParaRPr kumimoji="1" lang="en-US"/>
          </a:p>
        </p:txBody>
      </p:sp>
      <p:sp>
        <p:nvSpPr>
          <p:cNvPr id="4" name="フッター プレースホルダー 3"/>
          <p:cNvSpPr>
            <a:spLocks noGrp="1"/>
          </p:cNvSpPr>
          <p:nvPr>
            <p:ph type="ftr" sz="quarter" idx="11"/>
          </p:nvPr>
        </p:nvSpPr>
        <p:spPr>
          <a:xfrm>
            <a:off x="2199600" y="0"/>
            <a:ext cx="4500000" cy="360000"/>
          </a:xfrm>
        </p:spPr>
        <p:txBody>
          <a:bodyPr/>
          <a:lstStyle/>
          <a:p>
            <a:endParaRPr kumimoji="0" lang="ja-JP" altLang="en-US"/>
          </a:p>
        </p:txBody>
      </p:sp>
      <p:sp>
        <p:nvSpPr>
          <p:cNvPr id="28" name="スライド番号プレースホルダー 27"/>
          <p:cNvSpPr>
            <a:spLocks noGrp="1"/>
          </p:cNvSpPr>
          <p:nvPr>
            <p:ph type="sldNum" sz="quarter" idx="12"/>
          </p:nvPr>
        </p:nvSpPr>
        <p:spPr>
          <a:xfrm>
            <a:off x="7714800" y="0"/>
            <a:ext cx="1429200" cy="360000"/>
          </a:xfrm>
        </p:spPr>
        <p:txBody>
          <a:bodyPr/>
          <a:lstStyle>
            <a:lvl1pPr algn="ctr">
              <a:defRPr/>
            </a:lvl1pPr>
          </a:lstStyle>
          <a:p>
            <a:fld id="{CBF14F85-A994-48A2-9419-7B6980C315A3}" type="slidenum">
              <a:rPr kumimoji="0" lang="ja-JP" altLang="en-US" smtClean="0"/>
              <a:pPr eaLnBrk="1" latinLnBrk="0" hangingPunct="1"/>
              <a:t>‹#›</a:t>
            </a:fld>
            <a:endParaRPr kumimoji="0" lang="ja-JP" altLang="en-US"/>
          </a:p>
        </p:txBody>
      </p:sp>
      <p:sp>
        <p:nvSpPr>
          <p:cNvPr id="36" name="フリーフォーム 35"/>
          <p:cNvSpPr>
            <a:spLocks/>
          </p:cNvSpPr>
          <p:nvPr/>
        </p:nvSpPr>
        <p:spPr bwMode="auto">
          <a:xfrm>
            <a:off x="0" y="3071810"/>
            <a:ext cx="9144000" cy="1115989"/>
          </a:xfrm>
          <a:custGeom>
            <a:avLst/>
            <a:gdLst/>
            <a:ahLst/>
            <a:cxnLst>
              <a:cxn ang="0">
                <a:pos x="0" y="887"/>
              </a:cxn>
              <a:cxn ang="0">
                <a:pos x="240" y="896"/>
              </a:cxn>
              <a:cxn ang="0">
                <a:pos x="888" y="904"/>
              </a:cxn>
              <a:cxn ang="0">
                <a:pos x="1327" y="896"/>
              </a:cxn>
              <a:cxn ang="0">
                <a:pos x="1817" y="887"/>
              </a:cxn>
              <a:cxn ang="0">
                <a:pos x="2381" y="879"/>
              </a:cxn>
              <a:cxn ang="0">
                <a:pos x="2971" y="846"/>
              </a:cxn>
              <a:cxn ang="0">
                <a:pos x="3585" y="804"/>
              </a:cxn>
              <a:cxn ang="0">
                <a:pos x="4199" y="755"/>
              </a:cxn>
              <a:cxn ang="0">
                <a:pos x="4821" y="680"/>
              </a:cxn>
              <a:cxn ang="0">
                <a:pos x="5128" y="638"/>
              </a:cxn>
              <a:cxn ang="0">
                <a:pos x="5427" y="589"/>
              </a:cxn>
              <a:cxn ang="0">
                <a:pos x="5718" y="539"/>
              </a:cxn>
              <a:cxn ang="0">
                <a:pos x="6000" y="481"/>
              </a:cxn>
              <a:cxn ang="0">
                <a:pos x="6274" y="414"/>
              </a:cxn>
              <a:cxn ang="0">
                <a:pos x="6531" y="340"/>
              </a:cxn>
              <a:cxn ang="0">
                <a:pos x="6780" y="257"/>
              </a:cxn>
              <a:cxn ang="0">
                <a:pos x="7004" y="190"/>
              </a:cxn>
              <a:cxn ang="0">
                <a:pos x="7220" y="91"/>
              </a:cxn>
              <a:cxn ang="0">
                <a:pos x="7411" y="0"/>
              </a:cxn>
            </a:cxnLst>
            <a:rect l="0" t="0" r="0" b="0"/>
            <a:pathLst>
              <a:path w="7411" h="904">
                <a:moveTo>
                  <a:pt x="0" y="887"/>
                </a:moveTo>
                <a:lnTo>
                  <a:pt x="240" y="896"/>
                </a:lnTo>
                <a:lnTo>
                  <a:pt x="888" y="904"/>
                </a:lnTo>
                <a:lnTo>
                  <a:pt x="1327" y="896"/>
                </a:lnTo>
                <a:lnTo>
                  <a:pt x="1817" y="887"/>
                </a:lnTo>
                <a:lnTo>
                  <a:pt x="2381" y="879"/>
                </a:lnTo>
                <a:lnTo>
                  <a:pt x="2971" y="846"/>
                </a:lnTo>
                <a:lnTo>
                  <a:pt x="3585" y="804"/>
                </a:lnTo>
                <a:lnTo>
                  <a:pt x="4199" y="755"/>
                </a:lnTo>
                <a:lnTo>
                  <a:pt x="4821" y="680"/>
                </a:lnTo>
                <a:lnTo>
                  <a:pt x="5128" y="638"/>
                </a:lnTo>
                <a:lnTo>
                  <a:pt x="5427" y="589"/>
                </a:lnTo>
                <a:lnTo>
                  <a:pt x="5718" y="539"/>
                </a:lnTo>
                <a:lnTo>
                  <a:pt x="6000" y="481"/>
                </a:lnTo>
                <a:lnTo>
                  <a:pt x="6274" y="414"/>
                </a:lnTo>
                <a:lnTo>
                  <a:pt x="6531" y="340"/>
                </a:lnTo>
                <a:lnTo>
                  <a:pt x="6780" y="257"/>
                </a:lnTo>
                <a:lnTo>
                  <a:pt x="7004" y="190"/>
                </a:lnTo>
                <a:lnTo>
                  <a:pt x="7220" y="91"/>
                </a:lnTo>
                <a:lnTo>
                  <a:pt x="7411" y="0"/>
                </a:lnTo>
              </a:path>
            </a:pathLst>
          </a:custGeom>
          <a:noFill/>
          <a:ln w="127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 name="フリーフォーム 37"/>
          <p:cNvSpPr>
            <a:spLocks/>
          </p:cNvSpPr>
          <p:nvPr/>
        </p:nvSpPr>
        <p:spPr bwMode="auto">
          <a:xfrm>
            <a:off x="0" y="3952661"/>
            <a:ext cx="9144000" cy="369116"/>
          </a:xfrm>
          <a:custGeom>
            <a:avLst/>
            <a:gdLst/>
            <a:ahLst/>
            <a:cxnLst>
              <a:cxn ang="0">
                <a:pos x="0" y="17"/>
              </a:cxn>
              <a:cxn ang="0">
                <a:pos x="581" y="33"/>
              </a:cxn>
              <a:cxn ang="0">
                <a:pos x="1933" y="75"/>
              </a:cxn>
              <a:cxn ang="0">
                <a:pos x="2747" y="116"/>
              </a:cxn>
              <a:cxn ang="0">
                <a:pos x="3552" y="141"/>
              </a:cxn>
              <a:cxn ang="0">
                <a:pos x="4265" y="182"/>
              </a:cxn>
              <a:cxn ang="0">
                <a:pos x="4581" y="216"/>
              </a:cxn>
              <a:cxn ang="0">
                <a:pos x="4838" y="241"/>
              </a:cxn>
              <a:cxn ang="0">
                <a:pos x="5145" y="274"/>
              </a:cxn>
              <a:cxn ang="0">
                <a:pos x="5477" y="290"/>
              </a:cxn>
              <a:cxn ang="0">
                <a:pos x="5875" y="299"/>
              </a:cxn>
              <a:cxn ang="0">
                <a:pos x="6083" y="299"/>
              </a:cxn>
              <a:cxn ang="0">
                <a:pos x="6290" y="290"/>
              </a:cxn>
              <a:cxn ang="0">
                <a:pos x="6514" y="265"/>
              </a:cxn>
              <a:cxn ang="0">
                <a:pos x="6722" y="232"/>
              </a:cxn>
              <a:cxn ang="0">
                <a:pos x="6921" y="199"/>
              </a:cxn>
              <a:cxn ang="0">
                <a:pos x="7104" y="141"/>
              </a:cxn>
              <a:cxn ang="0">
                <a:pos x="7187" y="116"/>
              </a:cxn>
              <a:cxn ang="0">
                <a:pos x="7270" y="83"/>
              </a:cxn>
              <a:cxn ang="0">
                <a:pos x="7344" y="41"/>
              </a:cxn>
              <a:cxn ang="0">
                <a:pos x="7411" y="0"/>
              </a:cxn>
            </a:cxnLst>
            <a:rect l="0" t="0" r="0" b="0"/>
            <a:pathLst>
              <a:path w="7411" h="299">
                <a:moveTo>
                  <a:pt x="0" y="17"/>
                </a:moveTo>
                <a:lnTo>
                  <a:pt x="581" y="33"/>
                </a:lnTo>
                <a:lnTo>
                  <a:pt x="1933" y="75"/>
                </a:lnTo>
                <a:lnTo>
                  <a:pt x="2747" y="116"/>
                </a:lnTo>
                <a:lnTo>
                  <a:pt x="3552" y="141"/>
                </a:lnTo>
                <a:lnTo>
                  <a:pt x="4265" y="182"/>
                </a:lnTo>
                <a:lnTo>
                  <a:pt x="4581" y="216"/>
                </a:lnTo>
                <a:lnTo>
                  <a:pt x="4838" y="241"/>
                </a:lnTo>
                <a:lnTo>
                  <a:pt x="5145" y="274"/>
                </a:lnTo>
                <a:lnTo>
                  <a:pt x="5477" y="290"/>
                </a:lnTo>
                <a:lnTo>
                  <a:pt x="5875" y="299"/>
                </a:lnTo>
                <a:lnTo>
                  <a:pt x="6083" y="299"/>
                </a:lnTo>
                <a:lnTo>
                  <a:pt x="6290" y="290"/>
                </a:lnTo>
                <a:lnTo>
                  <a:pt x="6514" y="265"/>
                </a:lnTo>
                <a:lnTo>
                  <a:pt x="6722" y="232"/>
                </a:lnTo>
                <a:lnTo>
                  <a:pt x="6921" y="199"/>
                </a:lnTo>
                <a:lnTo>
                  <a:pt x="7104" y="141"/>
                </a:lnTo>
                <a:lnTo>
                  <a:pt x="7187" y="116"/>
                </a:lnTo>
                <a:lnTo>
                  <a:pt x="7270" y="83"/>
                </a:lnTo>
                <a:lnTo>
                  <a:pt x="7344" y="41"/>
                </a:lnTo>
                <a:lnTo>
                  <a:pt x="7411" y="0"/>
                </a:lnTo>
              </a:path>
            </a:pathLst>
          </a:custGeom>
          <a:no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 name="フリーフォーム 38"/>
          <p:cNvSpPr>
            <a:spLocks/>
          </p:cNvSpPr>
          <p:nvPr/>
        </p:nvSpPr>
        <p:spPr bwMode="auto">
          <a:xfrm>
            <a:off x="0" y="3809785"/>
            <a:ext cx="9144000"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 name="フリーフォーム 39"/>
          <p:cNvSpPr>
            <a:spLocks/>
          </p:cNvSpPr>
          <p:nvPr/>
        </p:nvSpPr>
        <p:spPr bwMode="auto">
          <a:xfrm>
            <a:off x="0" y="4090553"/>
            <a:ext cx="91440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 name="フリーフォーム 40"/>
          <p:cNvSpPr>
            <a:spLocks/>
          </p:cNvSpPr>
          <p:nvPr/>
        </p:nvSpPr>
        <p:spPr bwMode="auto">
          <a:xfrm>
            <a:off x="0" y="4325364"/>
            <a:ext cx="9144000" cy="553056"/>
          </a:xfrm>
          <a:custGeom>
            <a:avLst/>
            <a:gdLst/>
            <a:ahLst/>
            <a:cxnLst>
              <a:cxn ang="0">
                <a:pos x="0" y="448"/>
              </a:cxn>
              <a:cxn ang="0">
                <a:pos x="896" y="349"/>
              </a:cxn>
              <a:cxn ang="0">
                <a:pos x="1850" y="258"/>
              </a:cxn>
              <a:cxn ang="0">
                <a:pos x="3012" y="150"/>
              </a:cxn>
              <a:cxn ang="0">
                <a:pos x="3635" y="108"/>
              </a:cxn>
              <a:cxn ang="0">
                <a:pos x="4257" y="67"/>
              </a:cxn>
              <a:cxn ang="0">
                <a:pos x="4879" y="34"/>
              </a:cxn>
              <a:cxn ang="0">
                <a:pos x="5477" y="9"/>
              </a:cxn>
              <a:cxn ang="0">
                <a:pos x="6050" y="0"/>
              </a:cxn>
              <a:cxn ang="0">
                <a:pos x="6572" y="9"/>
              </a:cxn>
              <a:cxn ang="0">
                <a:pos x="6813" y="17"/>
              </a:cxn>
              <a:cxn ang="0">
                <a:pos x="7029" y="34"/>
              </a:cxn>
              <a:cxn ang="0">
                <a:pos x="7228" y="50"/>
              </a:cxn>
              <a:cxn ang="0">
                <a:pos x="7411" y="83"/>
              </a:cxn>
            </a:cxnLst>
            <a:rect l="0" t="0" r="0" b="0"/>
            <a:pathLst>
              <a:path w="7411" h="448">
                <a:moveTo>
                  <a:pt x="0" y="448"/>
                </a:moveTo>
                <a:lnTo>
                  <a:pt x="896" y="349"/>
                </a:lnTo>
                <a:lnTo>
                  <a:pt x="1850" y="258"/>
                </a:lnTo>
                <a:lnTo>
                  <a:pt x="3012" y="150"/>
                </a:lnTo>
                <a:lnTo>
                  <a:pt x="3635" y="108"/>
                </a:lnTo>
                <a:lnTo>
                  <a:pt x="4257" y="67"/>
                </a:lnTo>
                <a:lnTo>
                  <a:pt x="4879" y="34"/>
                </a:lnTo>
                <a:lnTo>
                  <a:pt x="5477" y="9"/>
                </a:lnTo>
                <a:lnTo>
                  <a:pt x="6050" y="0"/>
                </a:lnTo>
                <a:lnTo>
                  <a:pt x="6572" y="9"/>
                </a:lnTo>
                <a:lnTo>
                  <a:pt x="6813" y="17"/>
                </a:lnTo>
                <a:lnTo>
                  <a:pt x="7029" y="34"/>
                </a:lnTo>
                <a:lnTo>
                  <a:pt x="7228" y="50"/>
                </a:lnTo>
                <a:lnTo>
                  <a:pt x="7411" y="83"/>
                </a:lnTo>
              </a:path>
            </a:pathLst>
          </a:custGeom>
          <a:noFill/>
          <a:ln w="12700"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2" name="フリーフォーム 21"/>
          <p:cNvSpPr>
            <a:spLocks/>
          </p:cNvSpPr>
          <p:nvPr/>
        </p:nvSpPr>
        <p:spPr bwMode="auto">
          <a:xfrm>
            <a:off x="143256" y="407194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4" name="フリーフォーム 23"/>
          <p:cNvSpPr>
            <a:spLocks/>
          </p:cNvSpPr>
          <p:nvPr/>
        </p:nvSpPr>
        <p:spPr bwMode="auto">
          <a:xfrm>
            <a:off x="152400" y="4019116"/>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43256" y="371475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152400" y="3881224"/>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nvGrpSpPr>
          <p:cNvPr id="2" name="図形グループ 1"/>
          <p:cNvGrpSpPr/>
          <p:nvPr/>
        </p:nvGrpSpPr>
        <p:grpSpPr>
          <a:xfrm>
            <a:off x="7530770" y="3871493"/>
            <a:ext cx="1541824" cy="1424221"/>
            <a:chOff x="7286645" y="3871493"/>
            <a:chExt cx="1541824" cy="1424221"/>
          </a:xfrm>
          <a:gradFill>
            <a:gsLst>
              <a:gs pos="0">
                <a:schemeClr val="accent1">
                  <a:alpha val="20000"/>
                </a:schemeClr>
              </a:gs>
              <a:gs pos="100000">
                <a:schemeClr val="accent1"/>
              </a:gs>
            </a:gsLst>
            <a:lin ang="5400000" scaled="1"/>
          </a:gradFill>
        </p:grpSpPr>
        <p:sp>
          <p:nvSpPr>
            <p:cNvPr id="18" name="フリーフォーム 17"/>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19" name="フリーフォーム 18"/>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20" name="フリーフォーム 19"/>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601169"/>
            <a:ext cx="8229600" cy="46872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31" name="日付プレースホルダー 30"/>
          <p:cNvSpPr>
            <a:spLocks noGrp="1"/>
          </p:cNvSpPr>
          <p:nvPr>
            <p:ph type="dt" sz="half" idx="10"/>
          </p:nvPr>
        </p:nvSpPr>
        <p:spPr>
          <a:xfrm>
            <a:off x="0" y="0"/>
            <a:ext cx="2133600" cy="360000"/>
          </a:xfrm>
        </p:spPr>
        <p:txBody>
          <a:bodyPr/>
          <a:lstStyle/>
          <a:p>
            <a:pPr eaLnBrk="1" latinLnBrk="0" hangingPunct="1"/>
            <a:fld id="{2CD1DBD8-A67D-41E5-86AA-61E77FDD4AFC}" type="datetimeFigureOut">
              <a:rPr kumimoji="1" lang="en-US" smtClean="0"/>
              <a:pPr eaLnBrk="1" latinLnBrk="0" hangingPunct="1"/>
              <a:t>2016/11/27</a:t>
            </a:fld>
            <a:endParaRPr kumimoji="1" lang="en-US"/>
          </a:p>
        </p:txBody>
      </p:sp>
      <p:sp>
        <p:nvSpPr>
          <p:cNvPr id="32" name="フッター プレースホルダー 31"/>
          <p:cNvSpPr>
            <a:spLocks noGrp="1"/>
          </p:cNvSpPr>
          <p:nvPr>
            <p:ph type="ftr" sz="quarter" idx="11"/>
          </p:nvPr>
        </p:nvSpPr>
        <p:spPr>
          <a:xfrm>
            <a:off x="2199600" y="0"/>
            <a:ext cx="4500000" cy="361347"/>
          </a:xfrm>
        </p:spPr>
        <p:txBody>
          <a:bodyPr/>
          <a:lstStyle/>
          <a:p>
            <a:endParaRPr kumimoji="0" lang="ja-JP" altLang="en-US"/>
          </a:p>
        </p:txBody>
      </p:sp>
      <p:sp>
        <p:nvSpPr>
          <p:cNvPr id="33" name="スライド番号プレースホルダー 32"/>
          <p:cNvSpPr>
            <a:spLocks noGrp="1"/>
          </p:cNvSpPr>
          <p:nvPr>
            <p:ph type="sldNum" sz="quarter" idx="12"/>
          </p:nvPr>
        </p:nvSpPr>
        <p:spPr>
          <a:xfrm>
            <a:off x="7714800" y="0"/>
            <a:ext cx="1429200" cy="360000"/>
          </a:xfrm>
        </p:spPr>
        <p:txBody>
          <a:bodyPr/>
          <a:lstStyle>
            <a:lvl1pPr algn="ctr">
              <a:defRPr/>
            </a:lvl1pPr>
          </a:lstStyle>
          <a:p>
            <a:fld id="{CBF14F85-A994-48A2-9419-7B6980C315A3}" type="slidenum">
              <a:rPr kumimoji="0" lang="ja-JP" altLang="en-US" smtClean="0"/>
              <a:pPr eaLnBrk="1" latinLnBrk="0" hangingPunct="1"/>
              <a:t>‹#›</a:t>
            </a:fld>
            <a:endParaRPr kumimoji="0"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00045"/>
            <a:ext cx="2057400" cy="5929352"/>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5556" y="500044"/>
            <a:ext cx="6019800" cy="592935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4" name="日付プレースホルダー 23"/>
          <p:cNvSpPr>
            <a:spLocks noGrp="1"/>
          </p:cNvSpPr>
          <p:nvPr>
            <p:ph type="dt" sz="half" idx="10"/>
          </p:nvPr>
        </p:nvSpPr>
        <p:spPr>
          <a:xfrm>
            <a:off x="0" y="0"/>
            <a:ext cx="2133600" cy="360000"/>
          </a:xfrm>
        </p:spPr>
        <p:txBody>
          <a:bodyPr/>
          <a:lstStyle/>
          <a:p>
            <a:pPr eaLnBrk="1" latinLnBrk="0" hangingPunct="1"/>
            <a:fld id="{2CD1DBD8-A67D-41E5-86AA-61E77FDD4AFC}" type="datetimeFigureOut">
              <a:rPr kumimoji="1" lang="en-US" smtClean="0"/>
              <a:pPr eaLnBrk="1" latinLnBrk="0" hangingPunct="1"/>
              <a:t>2016/11/27</a:t>
            </a:fld>
            <a:endParaRPr kumimoji="1" lang="en-US"/>
          </a:p>
        </p:txBody>
      </p:sp>
      <p:sp>
        <p:nvSpPr>
          <p:cNvPr id="25" name="フッター プレースホルダー 24"/>
          <p:cNvSpPr>
            <a:spLocks noGrp="1"/>
          </p:cNvSpPr>
          <p:nvPr>
            <p:ph type="ftr" sz="quarter" idx="11"/>
          </p:nvPr>
        </p:nvSpPr>
        <p:spPr>
          <a:xfrm>
            <a:off x="2199600" y="0"/>
            <a:ext cx="4500000" cy="361347"/>
          </a:xfrm>
        </p:spPr>
        <p:txBody>
          <a:bodyPr/>
          <a:lstStyle/>
          <a:p>
            <a:endParaRPr kumimoji="0" lang="ja-JP" altLang="en-US"/>
          </a:p>
        </p:txBody>
      </p:sp>
      <p:sp>
        <p:nvSpPr>
          <p:cNvPr id="26" name="スライド番号プレースホルダー 25"/>
          <p:cNvSpPr>
            <a:spLocks noGrp="1"/>
          </p:cNvSpPr>
          <p:nvPr>
            <p:ph type="sldNum" sz="quarter" idx="12"/>
          </p:nvPr>
        </p:nvSpPr>
        <p:spPr>
          <a:xfrm>
            <a:off x="7714800" y="0"/>
            <a:ext cx="1429200" cy="360000"/>
          </a:xfrm>
        </p:spPr>
        <p:txBody>
          <a:bodyPr/>
          <a:lstStyle>
            <a:lvl1pPr algn="ctr">
              <a:defRPr/>
            </a:lvl1pPr>
          </a:lstStyle>
          <a:p>
            <a:fld id="{CBF14F85-A994-48A2-9419-7B6980C315A3}" type="slidenum">
              <a:rPr kumimoji="0" lang="ja-JP" altLang="en-US" smtClean="0"/>
              <a:pPr eaLnBrk="1" latinLnBrk="0" hangingPunct="1"/>
              <a:t>‹#›</a:t>
            </a:fld>
            <a:endParaRPr kumimoji="0"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428596" y="1614477"/>
            <a:ext cx="8229600" cy="4687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pPr eaLnBrk="1" latinLnBrk="0" hangingPunct="1"/>
            <a:fld id="{2CD1DBD8-A67D-41E5-86AA-61E77FDD4AFC}" type="datetimeFigureOut">
              <a:rPr kumimoji="1" lang="en-US" smtClean="0"/>
              <a:pPr eaLnBrk="1" latinLnBrk="0" hangingPunct="1"/>
              <a:t>2016/11/27</a:t>
            </a:fld>
            <a:endParaRPr kumimoji="1" lang="en-US"/>
          </a:p>
        </p:txBody>
      </p:sp>
      <p:sp>
        <p:nvSpPr>
          <p:cNvPr id="5" name="フッター プレースホルダー 4"/>
          <p:cNvSpPr>
            <a:spLocks noGrp="1"/>
          </p:cNvSpPr>
          <p:nvPr>
            <p:ph type="ftr" sz="quarter" idx="11"/>
          </p:nvPr>
        </p:nvSpPr>
        <p:spPr>
          <a:xfrm>
            <a:off x="2199599" y="0"/>
            <a:ext cx="4500000" cy="360000"/>
          </a:xfrm>
        </p:spPr>
        <p:txBody>
          <a:bodyPr/>
          <a:lstStyle/>
          <a:p>
            <a:endParaRPr kumimoji="0" lang="ja-JP" altLang="en-US"/>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CBF14F85-A994-48A2-9419-7B6980C315A3}" type="slidenum">
              <a:rPr kumimoji="0" lang="ja-JP" altLang="en-US" smtClean="0"/>
              <a:pPr eaLnBrk="1" latinLnBrk="0" hangingPunct="1"/>
              <a:t>‹#›</a:t>
            </a:fld>
            <a:endParaRPr kumimoji="0"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2544" y="2698740"/>
            <a:ext cx="7772400" cy="1362075"/>
          </a:xfrm>
        </p:spPr>
        <p:txBody>
          <a:bodyPr anchor="t"/>
          <a:lstStyle>
            <a:lvl1pPr algn="l">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82544" y="1176322"/>
            <a:ext cx="7772400" cy="1500187"/>
          </a:xfrm>
        </p:spPr>
        <p:txBody>
          <a:bodyPr anchor="b"/>
          <a:lstStyle>
            <a:lvl1pPr marL="0" indent="0">
              <a:buNone/>
              <a:defRPr sz="2000" baseline="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pPr eaLnBrk="1" latinLnBrk="0" hangingPunct="1"/>
            <a:fld id="{2CD1DBD8-A67D-41E5-86AA-61E77FDD4AFC}" type="datetimeFigureOut">
              <a:rPr kumimoji="1" lang="en-US" smtClean="0"/>
              <a:pPr eaLnBrk="1" latinLnBrk="0" hangingPunct="1"/>
              <a:t>2016/11/27</a:t>
            </a:fld>
            <a:endParaRPr kumimoji="1" lang="en-US"/>
          </a:p>
        </p:txBody>
      </p:sp>
      <p:sp>
        <p:nvSpPr>
          <p:cNvPr id="5" name="フッター プレースホルダー 4"/>
          <p:cNvSpPr>
            <a:spLocks noGrp="1"/>
          </p:cNvSpPr>
          <p:nvPr>
            <p:ph type="ftr" sz="quarter" idx="11"/>
          </p:nvPr>
        </p:nvSpPr>
        <p:spPr>
          <a:xfrm>
            <a:off x="2199600" y="0"/>
            <a:ext cx="4500000" cy="360000"/>
          </a:xfrm>
        </p:spPr>
        <p:txBody>
          <a:bodyPr/>
          <a:lstStyle/>
          <a:p>
            <a:endParaRPr kumimoji="0" lang="ja-JP" altLang="en-US"/>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CBF14F85-A994-48A2-9419-7B6980C315A3}" type="slidenum">
              <a:rPr kumimoji="0" lang="ja-JP" altLang="en-US" smtClean="0"/>
              <a:pPr eaLnBrk="1" latinLnBrk="0" hangingPunct="1"/>
              <a:t>‹#›</a:t>
            </a:fld>
            <a:endParaRPr kumimoji="0" lang="ja-JP" altLang="en-US"/>
          </a:p>
        </p:txBody>
      </p:sp>
      <p:grpSp>
        <p:nvGrpSpPr>
          <p:cNvPr id="7" name="図形グループ 6"/>
          <p:cNvGrpSpPr>
            <a:grpSpLocks/>
          </p:cNvGrpSpPr>
          <p:nvPr/>
        </p:nvGrpSpPr>
        <p:grpSpPr bwMode="auto">
          <a:xfrm>
            <a:off x="-16016" y="0"/>
            <a:ext cx="9144000" cy="6858024"/>
            <a:chOff x="-129" y="-42"/>
            <a:chExt cx="6177" cy="4355"/>
          </a:xfrm>
        </p:grpSpPr>
        <p:sp>
          <p:nvSpPr>
            <p:cNvPr id="24" name="フリーフォーム 23"/>
            <p:cNvSpPr>
              <a:spLocks/>
            </p:cNvSpPr>
            <p:nvPr/>
          </p:nvSpPr>
          <p:spPr bwMode="auto">
            <a:xfrm>
              <a:off x="-122" y="-42"/>
              <a:ext cx="5811" cy="4091"/>
            </a:xfrm>
            <a:custGeom>
              <a:avLst/>
              <a:gdLst/>
              <a:ahLst/>
              <a:cxnLst>
                <a:cxn ang="0">
                  <a:pos x="0" y="4069"/>
                </a:cxn>
                <a:cxn ang="0">
                  <a:pos x="161" y="4084"/>
                </a:cxn>
                <a:cxn ang="0">
                  <a:pos x="344" y="4084"/>
                </a:cxn>
                <a:cxn ang="0">
                  <a:pos x="593" y="4091"/>
                </a:cxn>
                <a:cxn ang="0">
                  <a:pos x="893" y="4084"/>
                </a:cxn>
                <a:cxn ang="0">
                  <a:pos x="1230" y="4069"/>
                </a:cxn>
                <a:cxn ang="0">
                  <a:pos x="1588" y="4033"/>
                </a:cxn>
                <a:cxn ang="0">
                  <a:pos x="1991" y="3996"/>
                </a:cxn>
                <a:cxn ang="0">
                  <a:pos x="2196" y="3959"/>
                </a:cxn>
                <a:cxn ang="0">
                  <a:pos x="2408" y="3923"/>
                </a:cxn>
                <a:cxn ang="0">
                  <a:pos x="2613" y="3879"/>
                </a:cxn>
                <a:cxn ang="0">
                  <a:pos x="2832" y="3828"/>
                </a:cxn>
                <a:cxn ang="0">
                  <a:pos x="3052" y="3776"/>
                </a:cxn>
                <a:cxn ang="0">
                  <a:pos x="3257" y="3718"/>
                </a:cxn>
                <a:cxn ang="0">
                  <a:pos x="3469" y="3645"/>
                </a:cxn>
                <a:cxn ang="0">
                  <a:pos x="3681" y="3572"/>
                </a:cxn>
                <a:cxn ang="0">
                  <a:pos x="3886" y="3484"/>
                </a:cxn>
                <a:cxn ang="0">
                  <a:pos x="4084" y="3381"/>
                </a:cxn>
                <a:cxn ang="0">
                  <a:pos x="4274" y="3279"/>
                </a:cxn>
                <a:cxn ang="0">
                  <a:pos x="4465" y="3169"/>
                </a:cxn>
                <a:cxn ang="0">
                  <a:pos x="4648" y="3037"/>
                </a:cxn>
                <a:cxn ang="0">
                  <a:pos x="4816" y="2898"/>
                </a:cxn>
                <a:cxn ang="0">
                  <a:pos x="4970" y="2759"/>
                </a:cxn>
                <a:cxn ang="0">
                  <a:pos x="5123" y="2591"/>
                </a:cxn>
                <a:cxn ang="0">
                  <a:pos x="5189" y="2510"/>
                </a:cxn>
                <a:cxn ang="0">
                  <a:pos x="5262" y="2415"/>
                </a:cxn>
                <a:cxn ang="0">
                  <a:pos x="5350" y="2269"/>
                </a:cxn>
                <a:cxn ang="0">
                  <a:pos x="5453" y="2093"/>
                </a:cxn>
                <a:cxn ang="0">
                  <a:pos x="5555" y="1873"/>
                </a:cxn>
                <a:cxn ang="0">
                  <a:pos x="5606" y="1756"/>
                </a:cxn>
                <a:cxn ang="0">
                  <a:pos x="5658" y="1625"/>
                </a:cxn>
                <a:cxn ang="0">
                  <a:pos x="5709" y="1485"/>
                </a:cxn>
                <a:cxn ang="0">
                  <a:pos x="5745" y="1332"/>
                </a:cxn>
                <a:cxn ang="0">
                  <a:pos x="5775" y="1207"/>
                </a:cxn>
                <a:cxn ang="0">
                  <a:pos x="5789" y="1068"/>
                </a:cxn>
                <a:cxn ang="0">
                  <a:pos x="5804" y="893"/>
                </a:cxn>
                <a:cxn ang="0">
                  <a:pos x="5811" y="790"/>
                </a:cxn>
                <a:cxn ang="0">
                  <a:pos x="5804" y="695"/>
                </a:cxn>
                <a:cxn ang="0">
                  <a:pos x="5797" y="578"/>
                </a:cxn>
                <a:cxn ang="0">
                  <a:pos x="5782" y="461"/>
                </a:cxn>
                <a:cxn ang="0">
                  <a:pos x="5760" y="344"/>
                </a:cxn>
                <a:cxn ang="0">
                  <a:pos x="5738" y="227"/>
                </a:cxn>
                <a:cxn ang="0">
                  <a:pos x="5694" y="109"/>
                </a:cxn>
                <a:cxn ang="0">
                  <a:pos x="5643" y="0"/>
                </a:cxn>
              </a:cxnLst>
              <a:rect l="0" t="0" r="0" b="0"/>
              <a:pathLst>
                <a:path w="5811" h="4091">
                  <a:moveTo>
                    <a:pt x="0" y="4069"/>
                  </a:moveTo>
                  <a:lnTo>
                    <a:pt x="161" y="4084"/>
                  </a:lnTo>
                  <a:lnTo>
                    <a:pt x="344" y="4084"/>
                  </a:lnTo>
                  <a:lnTo>
                    <a:pt x="593" y="4091"/>
                  </a:lnTo>
                  <a:lnTo>
                    <a:pt x="893" y="4084"/>
                  </a:lnTo>
                  <a:lnTo>
                    <a:pt x="1230" y="4069"/>
                  </a:lnTo>
                  <a:lnTo>
                    <a:pt x="1588" y="4033"/>
                  </a:lnTo>
                  <a:lnTo>
                    <a:pt x="1991" y="3996"/>
                  </a:lnTo>
                  <a:lnTo>
                    <a:pt x="2196" y="3959"/>
                  </a:lnTo>
                  <a:lnTo>
                    <a:pt x="2408" y="3923"/>
                  </a:lnTo>
                  <a:lnTo>
                    <a:pt x="2613" y="3879"/>
                  </a:lnTo>
                  <a:lnTo>
                    <a:pt x="2832" y="3828"/>
                  </a:lnTo>
                  <a:lnTo>
                    <a:pt x="3052" y="3776"/>
                  </a:lnTo>
                  <a:lnTo>
                    <a:pt x="3257" y="3718"/>
                  </a:lnTo>
                  <a:lnTo>
                    <a:pt x="3469" y="3645"/>
                  </a:lnTo>
                  <a:lnTo>
                    <a:pt x="3681" y="3572"/>
                  </a:lnTo>
                  <a:lnTo>
                    <a:pt x="3886" y="3484"/>
                  </a:lnTo>
                  <a:lnTo>
                    <a:pt x="4084" y="3381"/>
                  </a:lnTo>
                  <a:lnTo>
                    <a:pt x="4274" y="3279"/>
                  </a:lnTo>
                  <a:lnTo>
                    <a:pt x="4465" y="3169"/>
                  </a:lnTo>
                  <a:lnTo>
                    <a:pt x="4648" y="3037"/>
                  </a:lnTo>
                  <a:lnTo>
                    <a:pt x="4816" y="2898"/>
                  </a:lnTo>
                  <a:lnTo>
                    <a:pt x="4970" y="2759"/>
                  </a:lnTo>
                  <a:lnTo>
                    <a:pt x="5123" y="2591"/>
                  </a:lnTo>
                  <a:lnTo>
                    <a:pt x="5189" y="2510"/>
                  </a:lnTo>
                  <a:lnTo>
                    <a:pt x="5262" y="2415"/>
                  </a:lnTo>
                  <a:lnTo>
                    <a:pt x="5350" y="2269"/>
                  </a:lnTo>
                  <a:lnTo>
                    <a:pt x="5453" y="2093"/>
                  </a:lnTo>
                  <a:lnTo>
                    <a:pt x="5555" y="1873"/>
                  </a:lnTo>
                  <a:lnTo>
                    <a:pt x="5606" y="1756"/>
                  </a:lnTo>
                  <a:lnTo>
                    <a:pt x="5658" y="1625"/>
                  </a:lnTo>
                  <a:lnTo>
                    <a:pt x="5709" y="1485"/>
                  </a:lnTo>
                  <a:lnTo>
                    <a:pt x="5745" y="1332"/>
                  </a:lnTo>
                  <a:lnTo>
                    <a:pt x="5775" y="1207"/>
                  </a:lnTo>
                  <a:lnTo>
                    <a:pt x="5789" y="1068"/>
                  </a:lnTo>
                  <a:lnTo>
                    <a:pt x="5804" y="893"/>
                  </a:lnTo>
                  <a:lnTo>
                    <a:pt x="5811" y="790"/>
                  </a:lnTo>
                  <a:lnTo>
                    <a:pt x="5804" y="695"/>
                  </a:lnTo>
                  <a:lnTo>
                    <a:pt x="5797" y="578"/>
                  </a:lnTo>
                  <a:lnTo>
                    <a:pt x="5782" y="461"/>
                  </a:lnTo>
                  <a:lnTo>
                    <a:pt x="5760" y="344"/>
                  </a:lnTo>
                  <a:lnTo>
                    <a:pt x="5738" y="227"/>
                  </a:lnTo>
                  <a:lnTo>
                    <a:pt x="5694" y="109"/>
                  </a:lnTo>
                  <a:lnTo>
                    <a:pt x="5643"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5" name="フリーフォーム 24"/>
            <p:cNvSpPr>
              <a:spLocks/>
            </p:cNvSpPr>
            <p:nvPr/>
          </p:nvSpPr>
          <p:spPr bwMode="auto">
            <a:xfrm>
              <a:off x="-129" y="-42"/>
              <a:ext cx="6177" cy="4245"/>
            </a:xfrm>
            <a:custGeom>
              <a:avLst/>
              <a:gdLst/>
              <a:ahLst/>
              <a:cxnLst>
                <a:cxn ang="0">
                  <a:pos x="0" y="4238"/>
                </a:cxn>
                <a:cxn ang="0">
                  <a:pos x="161" y="4245"/>
                </a:cxn>
                <a:cxn ang="0">
                  <a:pos x="607" y="4245"/>
                </a:cxn>
                <a:cxn ang="0">
                  <a:pos x="915" y="4238"/>
                </a:cxn>
                <a:cxn ang="0">
                  <a:pos x="1266" y="4223"/>
                </a:cxn>
                <a:cxn ang="0">
                  <a:pos x="1632" y="4208"/>
                </a:cxn>
                <a:cxn ang="0">
                  <a:pos x="2034" y="4172"/>
                </a:cxn>
                <a:cxn ang="0">
                  <a:pos x="2459" y="4135"/>
                </a:cxn>
                <a:cxn ang="0">
                  <a:pos x="2891" y="4069"/>
                </a:cxn>
                <a:cxn ang="0">
                  <a:pos x="3096" y="4033"/>
                </a:cxn>
                <a:cxn ang="0">
                  <a:pos x="3308" y="4003"/>
                </a:cxn>
                <a:cxn ang="0">
                  <a:pos x="3513" y="3952"/>
                </a:cxn>
                <a:cxn ang="0">
                  <a:pos x="3718" y="3901"/>
                </a:cxn>
                <a:cxn ang="0">
                  <a:pos x="3915" y="3850"/>
                </a:cxn>
                <a:cxn ang="0">
                  <a:pos x="4098" y="3791"/>
                </a:cxn>
                <a:cxn ang="0">
                  <a:pos x="4289" y="3725"/>
                </a:cxn>
                <a:cxn ang="0">
                  <a:pos x="4464" y="3652"/>
                </a:cxn>
                <a:cxn ang="0">
                  <a:pos x="4625" y="3586"/>
                </a:cxn>
                <a:cxn ang="0">
                  <a:pos x="4779" y="3498"/>
                </a:cxn>
                <a:cxn ang="0">
                  <a:pos x="4925" y="3410"/>
                </a:cxn>
                <a:cxn ang="0">
                  <a:pos x="5050" y="3308"/>
                </a:cxn>
                <a:cxn ang="0">
                  <a:pos x="5094" y="3271"/>
                </a:cxn>
                <a:cxn ang="0">
                  <a:pos x="5204" y="3154"/>
                </a:cxn>
                <a:cxn ang="0">
                  <a:pos x="5372" y="2971"/>
                </a:cxn>
                <a:cxn ang="0">
                  <a:pos x="5467" y="2862"/>
                </a:cxn>
                <a:cxn ang="0">
                  <a:pos x="5562" y="2722"/>
                </a:cxn>
                <a:cxn ang="0">
                  <a:pos x="5665" y="2583"/>
                </a:cxn>
                <a:cxn ang="0">
                  <a:pos x="5760" y="2422"/>
                </a:cxn>
                <a:cxn ang="0">
                  <a:pos x="5855" y="2247"/>
                </a:cxn>
                <a:cxn ang="0">
                  <a:pos x="5943" y="2071"/>
                </a:cxn>
                <a:cxn ang="0">
                  <a:pos x="6023" y="1881"/>
                </a:cxn>
                <a:cxn ang="0">
                  <a:pos x="6089" y="1683"/>
                </a:cxn>
                <a:cxn ang="0">
                  <a:pos x="6118" y="1573"/>
                </a:cxn>
                <a:cxn ang="0">
                  <a:pos x="6140" y="1471"/>
                </a:cxn>
                <a:cxn ang="0">
                  <a:pos x="6162" y="1361"/>
                </a:cxn>
                <a:cxn ang="0">
                  <a:pos x="6170" y="1244"/>
                </a:cxn>
                <a:cxn ang="0">
                  <a:pos x="6177" y="1105"/>
                </a:cxn>
                <a:cxn ang="0">
                  <a:pos x="6177" y="944"/>
                </a:cxn>
                <a:cxn ang="0">
                  <a:pos x="6170" y="754"/>
                </a:cxn>
                <a:cxn ang="0">
                  <a:pos x="6155" y="658"/>
                </a:cxn>
                <a:cxn ang="0">
                  <a:pos x="6133" y="549"/>
                </a:cxn>
                <a:cxn ang="0">
                  <a:pos x="6104" y="446"/>
                </a:cxn>
                <a:cxn ang="0">
                  <a:pos x="6075" y="344"/>
                </a:cxn>
                <a:cxn ang="0">
                  <a:pos x="6031" y="241"/>
                </a:cxn>
                <a:cxn ang="0">
                  <a:pos x="5987" y="153"/>
                </a:cxn>
                <a:cxn ang="0">
                  <a:pos x="5928" y="73"/>
                </a:cxn>
                <a:cxn ang="0">
                  <a:pos x="5862" y="0"/>
                </a:cxn>
              </a:cxnLst>
              <a:rect l="0" t="0" r="0" b="0"/>
              <a:pathLst>
                <a:path w="6177" h="4245">
                  <a:moveTo>
                    <a:pt x="0" y="4238"/>
                  </a:moveTo>
                  <a:lnTo>
                    <a:pt x="161" y="4245"/>
                  </a:lnTo>
                  <a:lnTo>
                    <a:pt x="607" y="4245"/>
                  </a:lnTo>
                  <a:lnTo>
                    <a:pt x="915" y="4238"/>
                  </a:lnTo>
                  <a:lnTo>
                    <a:pt x="1266" y="4223"/>
                  </a:lnTo>
                  <a:lnTo>
                    <a:pt x="1632" y="4208"/>
                  </a:lnTo>
                  <a:lnTo>
                    <a:pt x="2034" y="4172"/>
                  </a:lnTo>
                  <a:lnTo>
                    <a:pt x="2459" y="4135"/>
                  </a:lnTo>
                  <a:lnTo>
                    <a:pt x="2891" y="4069"/>
                  </a:lnTo>
                  <a:lnTo>
                    <a:pt x="3096" y="4033"/>
                  </a:lnTo>
                  <a:lnTo>
                    <a:pt x="3308" y="4003"/>
                  </a:lnTo>
                  <a:lnTo>
                    <a:pt x="3513" y="3952"/>
                  </a:lnTo>
                  <a:lnTo>
                    <a:pt x="3718" y="3901"/>
                  </a:lnTo>
                  <a:lnTo>
                    <a:pt x="3915" y="3850"/>
                  </a:lnTo>
                  <a:lnTo>
                    <a:pt x="4098" y="3791"/>
                  </a:lnTo>
                  <a:lnTo>
                    <a:pt x="4289" y="3725"/>
                  </a:lnTo>
                  <a:lnTo>
                    <a:pt x="4464" y="3652"/>
                  </a:lnTo>
                  <a:lnTo>
                    <a:pt x="4625" y="3586"/>
                  </a:lnTo>
                  <a:lnTo>
                    <a:pt x="4779" y="3498"/>
                  </a:lnTo>
                  <a:lnTo>
                    <a:pt x="4925" y="3410"/>
                  </a:lnTo>
                  <a:lnTo>
                    <a:pt x="5050" y="3308"/>
                  </a:lnTo>
                  <a:lnTo>
                    <a:pt x="5094" y="3271"/>
                  </a:lnTo>
                  <a:lnTo>
                    <a:pt x="5204" y="3154"/>
                  </a:lnTo>
                  <a:lnTo>
                    <a:pt x="5372" y="2971"/>
                  </a:lnTo>
                  <a:lnTo>
                    <a:pt x="5467" y="2862"/>
                  </a:lnTo>
                  <a:lnTo>
                    <a:pt x="5562" y="2722"/>
                  </a:lnTo>
                  <a:lnTo>
                    <a:pt x="5665" y="2583"/>
                  </a:lnTo>
                  <a:lnTo>
                    <a:pt x="5760" y="2422"/>
                  </a:lnTo>
                  <a:lnTo>
                    <a:pt x="5855" y="2247"/>
                  </a:lnTo>
                  <a:lnTo>
                    <a:pt x="5943" y="2071"/>
                  </a:lnTo>
                  <a:lnTo>
                    <a:pt x="6023" y="1881"/>
                  </a:lnTo>
                  <a:lnTo>
                    <a:pt x="6089" y="1683"/>
                  </a:lnTo>
                  <a:lnTo>
                    <a:pt x="6118" y="1573"/>
                  </a:lnTo>
                  <a:lnTo>
                    <a:pt x="6140" y="1471"/>
                  </a:lnTo>
                  <a:lnTo>
                    <a:pt x="6162" y="1361"/>
                  </a:lnTo>
                  <a:lnTo>
                    <a:pt x="6170" y="1244"/>
                  </a:lnTo>
                  <a:lnTo>
                    <a:pt x="6177" y="1105"/>
                  </a:lnTo>
                  <a:lnTo>
                    <a:pt x="6177" y="944"/>
                  </a:lnTo>
                  <a:lnTo>
                    <a:pt x="6170" y="754"/>
                  </a:lnTo>
                  <a:lnTo>
                    <a:pt x="6155" y="658"/>
                  </a:lnTo>
                  <a:lnTo>
                    <a:pt x="6133" y="549"/>
                  </a:lnTo>
                  <a:lnTo>
                    <a:pt x="6104" y="446"/>
                  </a:lnTo>
                  <a:lnTo>
                    <a:pt x="6075" y="344"/>
                  </a:lnTo>
                  <a:lnTo>
                    <a:pt x="6031" y="241"/>
                  </a:lnTo>
                  <a:lnTo>
                    <a:pt x="5987" y="153"/>
                  </a:lnTo>
                  <a:lnTo>
                    <a:pt x="5928" y="73"/>
                  </a:lnTo>
                  <a:lnTo>
                    <a:pt x="5862"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29" y="1692"/>
              <a:ext cx="6170" cy="2416"/>
            </a:xfrm>
            <a:custGeom>
              <a:avLst/>
              <a:gdLst/>
              <a:ahLst/>
              <a:cxnLst>
                <a:cxn ang="0">
                  <a:pos x="0" y="2203"/>
                </a:cxn>
                <a:cxn ang="0">
                  <a:pos x="161" y="2233"/>
                </a:cxn>
                <a:cxn ang="0">
                  <a:pos x="600" y="2299"/>
                </a:cxn>
                <a:cxn ang="0">
                  <a:pos x="907" y="2335"/>
                </a:cxn>
                <a:cxn ang="0">
                  <a:pos x="1251" y="2365"/>
                </a:cxn>
                <a:cxn ang="0">
                  <a:pos x="1624" y="2394"/>
                </a:cxn>
                <a:cxn ang="0">
                  <a:pos x="2034" y="2408"/>
                </a:cxn>
                <a:cxn ang="0">
                  <a:pos x="2452" y="2416"/>
                </a:cxn>
                <a:cxn ang="0">
                  <a:pos x="2671" y="2416"/>
                </a:cxn>
                <a:cxn ang="0">
                  <a:pos x="2883" y="2401"/>
                </a:cxn>
                <a:cxn ang="0">
                  <a:pos x="3096" y="2394"/>
                </a:cxn>
                <a:cxn ang="0">
                  <a:pos x="3308" y="2379"/>
                </a:cxn>
                <a:cxn ang="0">
                  <a:pos x="3520" y="2357"/>
                </a:cxn>
                <a:cxn ang="0">
                  <a:pos x="3725" y="2328"/>
                </a:cxn>
                <a:cxn ang="0">
                  <a:pos x="3930" y="2291"/>
                </a:cxn>
                <a:cxn ang="0">
                  <a:pos x="4128" y="2247"/>
                </a:cxn>
                <a:cxn ang="0">
                  <a:pos x="4318" y="2196"/>
                </a:cxn>
                <a:cxn ang="0">
                  <a:pos x="4501" y="2138"/>
                </a:cxn>
                <a:cxn ang="0">
                  <a:pos x="4677" y="2072"/>
                </a:cxn>
                <a:cxn ang="0">
                  <a:pos x="4838" y="1991"/>
                </a:cxn>
                <a:cxn ang="0">
                  <a:pos x="4991" y="1911"/>
                </a:cxn>
                <a:cxn ang="0">
                  <a:pos x="5130" y="1816"/>
                </a:cxn>
                <a:cxn ang="0">
                  <a:pos x="5167" y="1786"/>
                </a:cxn>
                <a:cxn ang="0">
                  <a:pos x="5269" y="1684"/>
                </a:cxn>
                <a:cxn ang="0">
                  <a:pos x="5430" y="1530"/>
                </a:cxn>
                <a:cxn ang="0">
                  <a:pos x="5511" y="1435"/>
                </a:cxn>
                <a:cxn ang="0">
                  <a:pos x="5613" y="1318"/>
                </a:cxn>
                <a:cxn ang="0">
                  <a:pos x="5701" y="1193"/>
                </a:cxn>
                <a:cxn ang="0">
                  <a:pos x="5789" y="1054"/>
                </a:cxn>
                <a:cxn ang="0">
                  <a:pos x="5884" y="908"/>
                </a:cxn>
                <a:cxn ang="0">
                  <a:pos x="5957" y="747"/>
                </a:cxn>
                <a:cxn ang="0">
                  <a:pos x="6031" y="571"/>
                </a:cxn>
                <a:cxn ang="0">
                  <a:pos x="6096" y="396"/>
                </a:cxn>
                <a:cxn ang="0">
                  <a:pos x="6140" y="205"/>
                </a:cxn>
                <a:cxn ang="0">
                  <a:pos x="6162" y="103"/>
                </a:cxn>
                <a:cxn ang="0">
                  <a:pos x="6170" y="0"/>
                </a:cxn>
              </a:cxnLst>
              <a:rect l="0" t="0" r="0" b="0"/>
              <a:pathLst>
                <a:path w="6170" h="2416">
                  <a:moveTo>
                    <a:pt x="0" y="2203"/>
                  </a:moveTo>
                  <a:lnTo>
                    <a:pt x="161" y="2233"/>
                  </a:lnTo>
                  <a:lnTo>
                    <a:pt x="600" y="2299"/>
                  </a:lnTo>
                  <a:lnTo>
                    <a:pt x="907" y="2335"/>
                  </a:lnTo>
                  <a:lnTo>
                    <a:pt x="1251" y="2365"/>
                  </a:lnTo>
                  <a:lnTo>
                    <a:pt x="1624" y="2394"/>
                  </a:lnTo>
                  <a:lnTo>
                    <a:pt x="2034" y="2408"/>
                  </a:lnTo>
                  <a:lnTo>
                    <a:pt x="2452" y="2416"/>
                  </a:lnTo>
                  <a:lnTo>
                    <a:pt x="2671" y="2416"/>
                  </a:lnTo>
                  <a:lnTo>
                    <a:pt x="2883" y="2401"/>
                  </a:lnTo>
                  <a:lnTo>
                    <a:pt x="3096" y="2394"/>
                  </a:lnTo>
                  <a:lnTo>
                    <a:pt x="3308" y="2379"/>
                  </a:lnTo>
                  <a:lnTo>
                    <a:pt x="3520" y="2357"/>
                  </a:lnTo>
                  <a:lnTo>
                    <a:pt x="3725" y="2328"/>
                  </a:lnTo>
                  <a:lnTo>
                    <a:pt x="3930" y="2291"/>
                  </a:lnTo>
                  <a:lnTo>
                    <a:pt x="4128" y="2247"/>
                  </a:lnTo>
                  <a:lnTo>
                    <a:pt x="4318" y="2196"/>
                  </a:lnTo>
                  <a:lnTo>
                    <a:pt x="4501" y="2138"/>
                  </a:lnTo>
                  <a:lnTo>
                    <a:pt x="4677" y="2072"/>
                  </a:lnTo>
                  <a:lnTo>
                    <a:pt x="4838" y="1991"/>
                  </a:lnTo>
                  <a:lnTo>
                    <a:pt x="4991" y="1911"/>
                  </a:lnTo>
                  <a:lnTo>
                    <a:pt x="5130" y="1816"/>
                  </a:lnTo>
                  <a:lnTo>
                    <a:pt x="5167" y="1786"/>
                  </a:lnTo>
                  <a:lnTo>
                    <a:pt x="5269" y="1684"/>
                  </a:lnTo>
                  <a:lnTo>
                    <a:pt x="5430" y="1530"/>
                  </a:lnTo>
                  <a:lnTo>
                    <a:pt x="5511" y="1435"/>
                  </a:lnTo>
                  <a:lnTo>
                    <a:pt x="5613" y="1318"/>
                  </a:lnTo>
                  <a:lnTo>
                    <a:pt x="5701" y="1193"/>
                  </a:lnTo>
                  <a:lnTo>
                    <a:pt x="5789" y="1054"/>
                  </a:lnTo>
                  <a:lnTo>
                    <a:pt x="5884" y="908"/>
                  </a:lnTo>
                  <a:lnTo>
                    <a:pt x="5957" y="747"/>
                  </a:lnTo>
                  <a:lnTo>
                    <a:pt x="6031" y="571"/>
                  </a:lnTo>
                  <a:lnTo>
                    <a:pt x="6096" y="396"/>
                  </a:lnTo>
                  <a:lnTo>
                    <a:pt x="6140" y="205"/>
                  </a:lnTo>
                  <a:lnTo>
                    <a:pt x="6162" y="103"/>
                  </a:lnTo>
                  <a:lnTo>
                    <a:pt x="6170"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3237" y="-42"/>
              <a:ext cx="2562" cy="4355"/>
            </a:xfrm>
            <a:custGeom>
              <a:avLst/>
              <a:gdLst/>
              <a:ahLst/>
              <a:cxnLst>
                <a:cxn ang="0">
                  <a:pos x="2108" y="0"/>
                </a:cxn>
                <a:cxn ang="0">
                  <a:pos x="2145" y="73"/>
                </a:cxn>
                <a:cxn ang="0">
                  <a:pos x="2196" y="175"/>
                </a:cxn>
                <a:cxn ang="0">
                  <a:pos x="2247" y="300"/>
                </a:cxn>
                <a:cxn ang="0">
                  <a:pos x="2321" y="453"/>
                </a:cxn>
                <a:cxn ang="0">
                  <a:pos x="2379" y="629"/>
                </a:cxn>
                <a:cxn ang="0">
                  <a:pos x="2438" y="827"/>
                </a:cxn>
                <a:cxn ang="0">
                  <a:pos x="2489" y="1054"/>
                </a:cxn>
                <a:cxn ang="0">
                  <a:pos x="2533" y="1288"/>
                </a:cxn>
                <a:cxn ang="0">
                  <a:pos x="2548" y="1412"/>
                </a:cxn>
                <a:cxn ang="0">
                  <a:pos x="2562" y="1537"/>
                </a:cxn>
                <a:cxn ang="0">
                  <a:pos x="2562" y="1668"/>
                </a:cxn>
                <a:cxn ang="0">
                  <a:pos x="2562" y="1793"/>
                </a:cxn>
                <a:cxn ang="0">
                  <a:pos x="2555" y="1932"/>
                </a:cxn>
                <a:cxn ang="0">
                  <a:pos x="2533" y="2064"/>
                </a:cxn>
                <a:cxn ang="0">
                  <a:pos x="2511" y="2195"/>
                </a:cxn>
                <a:cxn ang="0">
                  <a:pos x="2482" y="2327"/>
                </a:cxn>
                <a:cxn ang="0">
                  <a:pos x="2438" y="2459"/>
                </a:cxn>
                <a:cxn ang="0">
                  <a:pos x="2386" y="2591"/>
                </a:cxn>
                <a:cxn ang="0">
                  <a:pos x="2321" y="2730"/>
                </a:cxn>
                <a:cxn ang="0">
                  <a:pos x="2247" y="2862"/>
                </a:cxn>
                <a:cxn ang="0">
                  <a:pos x="2174" y="2993"/>
                </a:cxn>
                <a:cxn ang="0">
                  <a:pos x="2079" y="3118"/>
                </a:cxn>
                <a:cxn ang="0">
                  <a:pos x="2035" y="3169"/>
                </a:cxn>
                <a:cxn ang="0">
                  <a:pos x="1911" y="3293"/>
                </a:cxn>
                <a:cxn ang="0">
                  <a:pos x="1728" y="3484"/>
                </a:cxn>
                <a:cxn ang="0">
                  <a:pos x="1603" y="3586"/>
                </a:cxn>
                <a:cxn ang="0">
                  <a:pos x="1472" y="3689"/>
                </a:cxn>
                <a:cxn ang="0">
                  <a:pos x="1325" y="3791"/>
                </a:cxn>
                <a:cxn ang="0">
                  <a:pos x="1164" y="3908"/>
                </a:cxn>
                <a:cxn ang="0">
                  <a:pos x="996" y="4011"/>
                </a:cxn>
                <a:cxn ang="0">
                  <a:pos x="813" y="4106"/>
                </a:cxn>
                <a:cxn ang="0">
                  <a:pos x="623" y="4194"/>
                </a:cxn>
                <a:cxn ang="0">
                  <a:pos x="425" y="4267"/>
                </a:cxn>
                <a:cxn ang="0">
                  <a:pos x="322" y="4296"/>
                </a:cxn>
                <a:cxn ang="0">
                  <a:pos x="213" y="4318"/>
                </a:cxn>
                <a:cxn ang="0">
                  <a:pos x="110" y="4347"/>
                </a:cxn>
                <a:cxn ang="0">
                  <a:pos x="0" y="4355"/>
                </a:cxn>
              </a:cxnLst>
              <a:rect l="0" t="0" r="0" b="0"/>
              <a:pathLst>
                <a:path w="2562" h="4355">
                  <a:moveTo>
                    <a:pt x="2108" y="0"/>
                  </a:moveTo>
                  <a:lnTo>
                    <a:pt x="2145" y="73"/>
                  </a:lnTo>
                  <a:lnTo>
                    <a:pt x="2196" y="175"/>
                  </a:lnTo>
                  <a:lnTo>
                    <a:pt x="2247" y="300"/>
                  </a:lnTo>
                  <a:lnTo>
                    <a:pt x="2321" y="453"/>
                  </a:lnTo>
                  <a:lnTo>
                    <a:pt x="2379" y="629"/>
                  </a:lnTo>
                  <a:lnTo>
                    <a:pt x="2438" y="827"/>
                  </a:lnTo>
                  <a:lnTo>
                    <a:pt x="2489" y="1054"/>
                  </a:lnTo>
                  <a:lnTo>
                    <a:pt x="2533" y="1288"/>
                  </a:lnTo>
                  <a:lnTo>
                    <a:pt x="2548" y="1412"/>
                  </a:lnTo>
                  <a:lnTo>
                    <a:pt x="2562" y="1537"/>
                  </a:lnTo>
                  <a:lnTo>
                    <a:pt x="2562" y="1668"/>
                  </a:lnTo>
                  <a:lnTo>
                    <a:pt x="2562" y="1793"/>
                  </a:lnTo>
                  <a:lnTo>
                    <a:pt x="2555" y="1932"/>
                  </a:lnTo>
                  <a:lnTo>
                    <a:pt x="2533" y="2064"/>
                  </a:lnTo>
                  <a:lnTo>
                    <a:pt x="2511" y="2195"/>
                  </a:lnTo>
                  <a:lnTo>
                    <a:pt x="2482" y="2327"/>
                  </a:lnTo>
                  <a:lnTo>
                    <a:pt x="2438" y="2459"/>
                  </a:lnTo>
                  <a:lnTo>
                    <a:pt x="2386" y="2591"/>
                  </a:lnTo>
                  <a:lnTo>
                    <a:pt x="2321" y="2730"/>
                  </a:lnTo>
                  <a:lnTo>
                    <a:pt x="2247" y="2862"/>
                  </a:lnTo>
                  <a:lnTo>
                    <a:pt x="2174" y="2993"/>
                  </a:lnTo>
                  <a:lnTo>
                    <a:pt x="2079" y="3118"/>
                  </a:lnTo>
                  <a:lnTo>
                    <a:pt x="2035" y="3169"/>
                  </a:lnTo>
                  <a:lnTo>
                    <a:pt x="1911" y="3293"/>
                  </a:lnTo>
                  <a:lnTo>
                    <a:pt x="1728" y="3484"/>
                  </a:lnTo>
                  <a:lnTo>
                    <a:pt x="1603" y="3586"/>
                  </a:lnTo>
                  <a:lnTo>
                    <a:pt x="1472" y="3689"/>
                  </a:lnTo>
                  <a:lnTo>
                    <a:pt x="1325" y="3791"/>
                  </a:lnTo>
                  <a:lnTo>
                    <a:pt x="1164" y="3908"/>
                  </a:lnTo>
                  <a:lnTo>
                    <a:pt x="996" y="4011"/>
                  </a:lnTo>
                  <a:lnTo>
                    <a:pt x="813" y="4106"/>
                  </a:lnTo>
                  <a:lnTo>
                    <a:pt x="623" y="4194"/>
                  </a:lnTo>
                  <a:lnTo>
                    <a:pt x="425" y="4267"/>
                  </a:lnTo>
                  <a:lnTo>
                    <a:pt x="322" y="4296"/>
                  </a:lnTo>
                  <a:lnTo>
                    <a:pt x="213" y="4318"/>
                  </a:lnTo>
                  <a:lnTo>
                    <a:pt x="110" y="4347"/>
                  </a:lnTo>
                  <a:lnTo>
                    <a:pt x="0" y="4355"/>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8" name="フリーフォーム 27"/>
            <p:cNvSpPr>
              <a:spLocks/>
            </p:cNvSpPr>
            <p:nvPr/>
          </p:nvSpPr>
          <p:spPr bwMode="auto">
            <a:xfrm>
              <a:off x="4533" y="1949"/>
              <a:ext cx="1508" cy="2364"/>
            </a:xfrm>
            <a:custGeom>
              <a:avLst/>
              <a:gdLst/>
              <a:ahLst/>
              <a:cxnLst>
                <a:cxn ang="0">
                  <a:pos x="0" y="2364"/>
                </a:cxn>
                <a:cxn ang="0">
                  <a:pos x="58" y="2320"/>
                </a:cxn>
                <a:cxn ang="0">
                  <a:pos x="212" y="2181"/>
                </a:cxn>
                <a:cxn ang="0">
                  <a:pos x="322" y="2086"/>
                </a:cxn>
                <a:cxn ang="0">
                  <a:pos x="439" y="1976"/>
                </a:cxn>
                <a:cxn ang="0">
                  <a:pos x="564" y="1837"/>
                </a:cxn>
                <a:cxn ang="0">
                  <a:pos x="695" y="1683"/>
                </a:cxn>
                <a:cxn ang="0">
                  <a:pos x="827" y="1529"/>
                </a:cxn>
                <a:cxn ang="0">
                  <a:pos x="959" y="1339"/>
                </a:cxn>
                <a:cxn ang="0">
                  <a:pos x="1090" y="1149"/>
                </a:cxn>
                <a:cxn ang="0">
                  <a:pos x="1208" y="936"/>
                </a:cxn>
                <a:cxn ang="0">
                  <a:pos x="1266" y="827"/>
                </a:cxn>
                <a:cxn ang="0">
                  <a:pos x="1310" y="717"/>
                </a:cxn>
                <a:cxn ang="0">
                  <a:pos x="1361" y="600"/>
                </a:cxn>
                <a:cxn ang="0">
                  <a:pos x="1405" y="490"/>
                </a:cxn>
                <a:cxn ang="0">
                  <a:pos x="1434" y="365"/>
                </a:cxn>
                <a:cxn ang="0">
                  <a:pos x="1471" y="248"/>
                </a:cxn>
                <a:cxn ang="0">
                  <a:pos x="1493" y="124"/>
                </a:cxn>
                <a:cxn ang="0">
                  <a:pos x="1508" y="0"/>
                </a:cxn>
              </a:cxnLst>
              <a:rect l="0" t="0" r="0" b="0"/>
              <a:pathLst>
                <a:path w="1508" h="2364">
                  <a:moveTo>
                    <a:pt x="0" y="2364"/>
                  </a:moveTo>
                  <a:lnTo>
                    <a:pt x="58" y="2320"/>
                  </a:lnTo>
                  <a:lnTo>
                    <a:pt x="212" y="2181"/>
                  </a:lnTo>
                  <a:lnTo>
                    <a:pt x="322" y="2086"/>
                  </a:lnTo>
                  <a:lnTo>
                    <a:pt x="439" y="1976"/>
                  </a:lnTo>
                  <a:lnTo>
                    <a:pt x="564" y="1837"/>
                  </a:lnTo>
                  <a:lnTo>
                    <a:pt x="695" y="1683"/>
                  </a:lnTo>
                  <a:lnTo>
                    <a:pt x="827" y="1529"/>
                  </a:lnTo>
                  <a:lnTo>
                    <a:pt x="959" y="1339"/>
                  </a:lnTo>
                  <a:lnTo>
                    <a:pt x="1090" y="1149"/>
                  </a:lnTo>
                  <a:lnTo>
                    <a:pt x="1208" y="936"/>
                  </a:lnTo>
                  <a:lnTo>
                    <a:pt x="1266" y="827"/>
                  </a:lnTo>
                  <a:lnTo>
                    <a:pt x="1310" y="717"/>
                  </a:lnTo>
                  <a:lnTo>
                    <a:pt x="1361" y="600"/>
                  </a:lnTo>
                  <a:lnTo>
                    <a:pt x="1405" y="490"/>
                  </a:lnTo>
                  <a:lnTo>
                    <a:pt x="1434" y="365"/>
                  </a:lnTo>
                  <a:lnTo>
                    <a:pt x="1471" y="248"/>
                  </a:lnTo>
                  <a:lnTo>
                    <a:pt x="1493" y="124"/>
                  </a:lnTo>
                  <a:lnTo>
                    <a:pt x="1508"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grpSp>
        <p:nvGrpSpPr>
          <p:cNvPr id="8" name="図形グループ 7"/>
          <p:cNvGrpSpPr/>
          <p:nvPr/>
        </p:nvGrpSpPr>
        <p:grpSpPr>
          <a:xfrm>
            <a:off x="7270629" y="3871493"/>
            <a:ext cx="1541824" cy="1424221"/>
            <a:chOff x="7286645" y="3871493"/>
            <a:chExt cx="1541824" cy="1424221"/>
          </a:xfrm>
          <a:gradFill>
            <a:gsLst>
              <a:gs pos="0">
                <a:schemeClr val="accent1">
                  <a:alpha val="20000"/>
                </a:schemeClr>
              </a:gs>
              <a:gs pos="100000">
                <a:schemeClr val="accent1">
                  <a:lumMod val="20000"/>
                  <a:lumOff val="80000"/>
                </a:schemeClr>
              </a:gs>
            </a:gsLst>
            <a:lin ang="5400000" scaled="1"/>
          </a:gradFill>
        </p:grpSpPr>
        <p:sp>
          <p:nvSpPr>
            <p:cNvPr id="30" name="フリーフォーム 29"/>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1" name="フリーフォーム 30"/>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2" name="フリーフォーム 31"/>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9" name="図形グループ 8"/>
          <p:cNvGrpSpPr/>
          <p:nvPr/>
        </p:nvGrpSpPr>
        <p:grpSpPr>
          <a:xfrm>
            <a:off x="6341934" y="5000636"/>
            <a:ext cx="1071570" cy="1036602"/>
            <a:chOff x="6357950" y="5000636"/>
            <a:chExt cx="1071570" cy="1036602"/>
          </a:xfrm>
          <a:gradFill>
            <a:gsLst>
              <a:gs pos="0">
                <a:schemeClr val="accent1">
                  <a:alpha val="20000"/>
                </a:schemeClr>
              </a:gs>
              <a:gs pos="100000">
                <a:schemeClr val="accent1">
                  <a:lumMod val="20000"/>
                  <a:lumOff val="80000"/>
                </a:schemeClr>
              </a:gs>
            </a:gsLst>
            <a:lin ang="5400000" scaled="1"/>
          </a:gradFill>
        </p:grpSpPr>
        <p:sp>
          <p:nvSpPr>
            <p:cNvPr id="34" name="フリーフォーム 33"/>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6" name="フリーフォーム 35"/>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37" name="フリーフォーム 36"/>
          <p:cNvSpPr>
            <a:spLocks/>
          </p:cNvSpPr>
          <p:nvPr/>
        </p:nvSpPr>
        <p:spPr bwMode="auto">
          <a:xfrm>
            <a:off x="5841868"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9" name="フリーフォーム 38"/>
          <p:cNvSpPr>
            <a:spLocks/>
          </p:cNvSpPr>
          <p:nvPr/>
        </p:nvSpPr>
        <p:spPr bwMode="auto">
          <a:xfrm rot="5400000">
            <a:off x="7322976" y="5055119"/>
            <a:ext cx="1894702" cy="167838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bg1"/>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nvGrpSpPr>
          <p:cNvPr id="10" name="図形グループ 9"/>
          <p:cNvGrpSpPr/>
          <p:nvPr/>
        </p:nvGrpSpPr>
        <p:grpSpPr>
          <a:xfrm>
            <a:off x="7286645" y="3871493"/>
            <a:ext cx="1541824" cy="1424221"/>
            <a:chOff x="7286645" y="3871493"/>
            <a:chExt cx="1541824" cy="1424221"/>
          </a:xfrm>
          <a:gradFill>
            <a:gsLst>
              <a:gs pos="1000">
                <a:schemeClr val="accent1">
                  <a:alpha val="20000"/>
                </a:schemeClr>
              </a:gs>
              <a:gs pos="100000">
                <a:schemeClr val="accent1"/>
              </a:gs>
            </a:gsLst>
            <a:lin ang="5400000" scaled="1"/>
          </a:gradFill>
        </p:grpSpPr>
        <p:sp>
          <p:nvSpPr>
            <p:cNvPr id="33" name="フリーフォーム 32"/>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0" name="フリーフォーム 39"/>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1" name="フリーフォーム 40"/>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11" name="図形グループ 10"/>
          <p:cNvGrpSpPr/>
          <p:nvPr/>
        </p:nvGrpSpPr>
        <p:grpSpPr>
          <a:xfrm>
            <a:off x="6357950" y="5000636"/>
            <a:ext cx="1071570" cy="1036602"/>
            <a:chOff x="6357950" y="5000636"/>
            <a:chExt cx="1071570" cy="1036602"/>
          </a:xfrm>
          <a:gradFill>
            <a:gsLst>
              <a:gs pos="0">
                <a:schemeClr val="accent1">
                  <a:alpha val="20000"/>
                </a:schemeClr>
              </a:gs>
              <a:gs pos="100000">
                <a:schemeClr val="accent1"/>
              </a:gs>
            </a:gsLst>
            <a:lin ang="5400000" scaled="1"/>
          </a:gradFill>
        </p:grpSpPr>
        <p:sp>
          <p:nvSpPr>
            <p:cNvPr id="43" name="フリーフォーム 4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4" name="フリーフォーム 4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5" name="フリーフォーム 4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46" name="フリーフォーム 45"/>
          <p:cNvSpPr>
            <a:spLocks/>
          </p:cNvSpPr>
          <p:nvPr/>
        </p:nvSpPr>
        <p:spPr bwMode="auto">
          <a:xfrm>
            <a:off x="5857884"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28596"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pPr eaLnBrk="1" latinLnBrk="0" hangingPunct="1"/>
            <a:fld id="{2CD1DBD8-A67D-41E5-86AA-61E77FDD4AFC}" type="datetimeFigureOut">
              <a:rPr kumimoji="1" lang="en-US" smtClean="0"/>
              <a:pPr eaLnBrk="1" latinLnBrk="0" hangingPunct="1"/>
              <a:t>2016/11/27</a:t>
            </a:fld>
            <a:endParaRPr kumimoji="1" lang="en-US"/>
          </a:p>
        </p:txBody>
      </p:sp>
      <p:sp>
        <p:nvSpPr>
          <p:cNvPr id="6" name="フッター プレースホルダー 5"/>
          <p:cNvSpPr>
            <a:spLocks noGrp="1"/>
          </p:cNvSpPr>
          <p:nvPr>
            <p:ph type="ftr" sz="quarter" idx="11"/>
          </p:nvPr>
        </p:nvSpPr>
        <p:spPr>
          <a:xfrm>
            <a:off x="2199600" y="0"/>
            <a:ext cx="4500000" cy="360000"/>
          </a:xfrm>
        </p:spPr>
        <p:txBody>
          <a:bodyPr/>
          <a:lstStyle/>
          <a:p>
            <a:endParaRPr kumimoji="0"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CBF14F85-A994-48A2-9419-7B6980C315A3}" type="slidenum">
              <a:rPr kumimoji="0" lang="ja-JP" altLang="en-US" smtClean="0"/>
              <a:pPr eaLnBrk="1" latinLnBrk="0" hangingPunct="1"/>
              <a:t>‹#›</a:t>
            </a:fld>
            <a:endParaRPr kumimoji="0"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28678"/>
            <a:ext cx="8229600" cy="571496"/>
          </a:xfrm>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4183082"/>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4645027" y="2174876"/>
            <a:ext cx="4041775" cy="4183082"/>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a:xfrm>
            <a:off x="0" y="0"/>
            <a:ext cx="2134800" cy="360000"/>
          </a:xfrm>
        </p:spPr>
        <p:txBody>
          <a:bodyPr/>
          <a:lstStyle/>
          <a:p>
            <a:pPr eaLnBrk="1" latinLnBrk="0" hangingPunct="1"/>
            <a:fld id="{2CD1DBD8-A67D-41E5-86AA-61E77FDD4AFC}" type="datetimeFigureOut">
              <a:rPr kumimoji="1" lang="en-US" smtClean="0"/>
              <a:pPr eaLnBrk="1" latinLnBrk="0" hangingPunct="1"/>
              <a:t>2016/11/27</a:t>
            </a:fld>
            <a:endParaRPr kumimoji="1" lang="en-US"/>
          </a:p>
        </p:txBody>
      </p:sp>
      <p:sp>
        <p:nvSpPr>
          <p:cNvPr id="8" name="フッター プレースホルダー 7"/>
          <p:cNvSpPr>
            <a:spLocks noGrp="1"/>
          </p:cNvSpPr>
          <p:nvPr>
            <p:ph type="ftr" sz="quarter" idx="11"/>
          </p:nvPr>
        </p:nvSpPr>
        <p:spPr>
          <a:xfrm>
            <a:off x="2199600" y="0"/>
            <a:ext cx="4500000" cy="360000"/>
          </a:xfrm>
        </p:spPr>
        <p:txBody>
          <a:bodyPr/>
          <a:lstStyle/>
          <a:p>
            <a:endParaRPr kumimoji="0" lang="ja-JP" altLang="en-US"/>
          </a:p>
        </p:txBody>
      </p:sp>
      <p:sp>
        <p:nvSpPr>
          <p:cNvPr id="9" name="スライド番号プレースホルダー 8"/>
          <p:cNvSpPr>
            <a:spLocks noGrp="1"/>
          </p:cNvSpPr>
          <p:nvPr>
            <p:ph type="sldNum" sz="quarter" idx="12"/>
          </p:nvPr>
        </p:nvSpPr>
        <p:spPr>
          <a:xfrm>
            <a:off x="7714800" y="0"/>
            <a:ext cx="1429200" cy="360000"/>
          </a:xfrm>
        </p:spPr>
        <p:txBody>
          <a:bodyPr/>
          <a:lstStyle>
            <a:lvl1pPr algn="ctr">
              <a:defRPr/>
            </a:lvl1pPr>
          </a:lstStyle>
          <a:p>
            <a:fld id="{CBF14F85-A994-48A2-9419-7B6980C315A3}" type="slidenum">
              <a:rPr kumimoji="0" lang="ja-JP" altLang="en-US" smtClean="0"/>
              <a:pPr eaLnBrk="1" latinLnBrk="0" hangingPunct="1"/>
              <a:t>‹#›</a:t>
            </a:fld>
            <a:endParaRPr kumimoji="0"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71744"/>
            <a:ext cx="8229600" cy="11430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0" y="0"/>
            <a:ext cx="2133600" cy="360000"/>
          </a:xfrm>
        </p:spPr>
        <p:txBody>
          <a:bodyPr/>
          <a:lstStyle/>
          <a:p>
            <a:pPr eaLnBrk="1" latinLnBrk="0" hangingPunct="1"/>
            <a:fld id="{2CD1DBD8-A67D-41E5-86AA-61E77FDD4AFC}" type="datetimeFigureOut">
              <a:rPr kumimoji="1" lang="en-US" smtClean="0"/>
              <a:pPr eaLnBrk="1" latinLnBrk="0" hangingPunct="1"/>
              <a:t>2016/11/27</a:t>
            </a:fld>
            <a:endParaRPr kumimoji="1" lang="en-US"/>
          </a:p>
        </p:txBody>
      </p:sp>
      <p:sp>
        <p:nvSpPr>
          <p:cNvPr id="4" name="フッター プレースホルダー 3"/>
          <p:cNvSpPr>
            <a:spLocks noGrp="1"/>
          </p:cNvSpPr>
          <p:nvPr>
            <p:ph type="ftr" sz="quarter" idx="11"/>
          </p:nvPr>
        </p:nvSpPr>
        <p:spPr>
          <a:xfrm>
            <a:off x="2199600" y="0"/>
            <a:ext cx="4500000" cy="360000"/>
          </a:xfrm>
        </p:spPr>
        <p:txBody>
          <a:bodyPr/>
          <a:lstStyle/>
          <a:p>
            <a:endParaRPr kumimoji="0" lang="ja-JP" altLang="en-US"/>
          </a:p>
        </p:txBody>
      </p:sp>
      <p:sp>
        <p:nvSpPr>
          <p:cNvPr id="5" name="スライド番号プレースホルダー 4"/>
          <p:cNvSpPr>
            <a:spLocks noGrp="1"/>
          </p:cNvSpPr>
          <p:nvPr>
            <p:ph type="sldNum" sz="quarter" idx="12"/>
          </p:nvPr>
        </p:nvSpPr>
        <p:spPr>
          <a:xfrm>
            <a:off x="7714800" y="0"/>
            <a:ext cx="1429200" cy="360000"/>
          </a:xfrm>
        </p:spPr>
        <p:txBody>
          <a:bodyPr/>
          <a:lstStyle>
            <a:lvl1pPr algn="ctr">
              <a:defRPr/>
            </a:lvl1pPr>
          </a:lstStyle>
          <a:p>
            <a:fld id="{CBF14F85-A994-48A2-9419-7B6980C315A3}" type="slidenum">
              <a:rPr kumimoji="0" lang="ja-JP" altLang="en-US" smtClean="0"/>
              <a:pPr eaLnBrk="1" latinLnBrk="0" hangingPunct="1"/>
              <a:t>‹#›</a:t>
            </a:fld>
            <a:endParaRPr kumimoji="0"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0" y="0"/>
            <a:ext cx="2133600" cy="360000"/>
          </a:xfrm>
        </p:spPr>
        <p:txBody>
          <a:bodyPr/>
          <a:lstStyle/>
          <a:p>
            <a:pPr eaLnBrk="1" latinLnBrk="0" hangingPunct="1"/>
            <a:fld id="{2CD1DBD8-A67D-41E5-86AA-61E77FDD4AFC}" type="datetimeFigureOut">
              <a:rPr kumimoji="1" lang="en-US" smtClean="0"/>
              <a:pPr eaLnBrk="1" latinLnBrk="0" hangingPunct="1"/>
              <a:t>2016/11/27</a:t>
            </a:fld>
            <a:endParaRPr kumimoji="1" lang="en-US"/>
          </a:p>
        </p:txBody>
      </p:sp>
      <p:sp>
        <p:nvSpPr>
          <p:cNvPr id="3" name="フッター プレースホルダー 2"/>
          <p:cNvSpPr>
            <a:spLocks noGrp="1"/>
          </p:cNvSpPr>
          <p:nvPr>
            <p:ph type="ftr" sz="quarter" idx="11"/>
          </p:nvPr>
        </p:nvSpPr>
        <p:spPr>
          <a:xfrm>
            <a:off x="2199600" y="0"/>
            <a:ext cx="4500000" cy="360000"/>
          </a:xfrm>
        </p:spPr>
        <p:txBody>
          <a:bodyPr/>
          <a:lstStyle/>
          <a:p>
            <a:endParaRPr kumimoji="0" lang="ja-JP" altLang="en-US"/>
          </a:p>
        </p:txBody>
      </p:sp>
      <p:sp>
        <p:nvSpPr>
          <p:cNvPr id="4" name="スライド番号プレースホルダー 3"/>
          <p:cNvSpPr>
            <a:spLocks noGrp="1"/>
          </p:cNvSpPr>
          <p:nvPr>
            <p:ph type="sldNum" sz="quarter" idx="12"/>
          </p:nvPr>
        </p:nvSpPr>
        <p:spPr>
          <a:xfrm>
            <a:off x="7714800" y="0"/>
            <a:ext cx="1429200" cy="360000"/>
          </a:xfrm>
        </p:spPr>
        <p:txBody>
          <a:bodyPr/>
          <a:lstStyle>
            <a:lvl1pPr algn="ctr">
              <a:defRPr/>
            </a:lvl1pPr>
          </a:lstStyle>
          <a:p>
            <a:fld id="{CBF14F85-A994-48A2-9419-7B6980C315A3}" type="slidenum">
              <a:rPr kumimoji="0" lang="ja-JP" altLang="en-US" smtClean="0"/>
              <a:pPr eaLnBrk="1" latinLnBrk="0" hangingPunct="1"/>
              <a:t>‹#›</a:t>
            </a:fld>
            <a:endParaRPr kumimoji="0"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1737" y="719158"/>
            <a:ext cx="3257544" cy="1162050"/>
          </a:xfrm>
        </p:spPr>
        <p:txBody>
          <a:bodyPr anchor="b"/>
          <a:lstStyle>
            <a:lvl1pPr algn="l">
              <a:defRPr sz="20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814786" y="719158"/>
            <a:ext cx="4757742" cy="5710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461737" y="1928804"/>
            <a:ext cx="3258000" cy="45005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3600" cy="360000"/>
          </a:xfrm>
        </p:spPr>
        <p:txBody>
          <a:bodyPr/>
          <a:lstStyle/>
          <a:p>
            <a:pPr eaLnBrk="1" latinLnBrk="0" hangingPunct="1"/>
            <a:fld id="{2CD1DBD8-A67D-41E5-86AA-61E77FDD4AFC}" type="datetimeFigureOut">
              <a:rPr kumimoji="1" lang="en-US" smtClean="0"/>
              <a:pPr eaLnBrk="1" latinLnBrk="0" hangingPunct="1"/>
              <a:t>2016/11/27</a:t>
            </a:fld>
            <a:endParaRPr kumimoji="1" 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CBF14F85-A994-48A2-9419-7B6980C315A3}" type="slidenum">
              <a:rPr kumimoji="0" lang="ja-JP" altLang="en-US" smtClean="0"/>
              <a:pPr eaLnBrk="1" latinLnBrk="0" hangingPunct="1"/>
              <a:t>‹#›</a:t>
            </a:fld>
            <a:endParaRPr kumimoji="0" lang="ja-JP" altLang="en-US"/>
          </a:p>
        </p:txBody>
      </p:sp>
      <p:sp>
        <p:nvSpPr>
          <p:cNvPr id="10" name="フッター プレースホルダー 9"/>
          <p:cNvSpPr>
            <a:spLocks noGrp="1"/>
          </p:cNvSpPr>
          <p:nvPr>
            <p:ph type="ftr" sz="quarter" idx="11"/>
          </p:nvPr>
        </p:nvSpPr>
        <p:spPr>
          <a:xfrm>
            <a:off x="2199599" y="0"/>
            <a:ext cx="4500000" cy="360000"/>
          </a:xfrm>
        </p:spPr>
        <p:txBody>
          <a:bodyPr/>
          <a:lstStyle/>
          <a:p>
            <a:endParaRPr kumimoji="0"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40472" y="4917323"/>
            <a:ext cx="7774866" cy="428628"/>
          </a:xfrm>
        </p:spPr>
        <p:txBody>
          <a:bodyPr anchor="b"/>
          <a:lstStyle>
            <a:lvl1pPr algn="l">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571472" y="623834"/>
            <a:ext cx="5486400" cy="4114800"/>
          </a:xfrm>
          <a:prstGeom prst="rect">
            <a:avLst/>
          </a:prstGeom>
          <a:noFill/>
          <a:ln w="241300" cmpd="thinThick">
            <a:solidFill>
              <a:schemeClr val="bg1"/>
            </a:solidFill>
            <a:prstDash val="solid"/>
            <a:miter lim="800000"/>
          </a:ln>
          <a:effectLst>
            <a:glow rad="101600">
              <a:schemeClr val="tx2">
                <a:alpha val="60000"/>
              </a:schemeClr>
            </a:glow>
          </a:effectLst>
          <a:scene3d>
            <a:camera prst="perspectiveFront"/>
            <a:lightRig rig="threePt" dir="t"/>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プレースホルダーまでドラッグするかアイコンをクリックして図を追加</a:t>
            </a:r>
            <a:endParaRPr kumimoji="0" lang="en-US"/>
          </a:p>
        </p:txBody>
      </p:sp>
      <p:sp>
        <p:nvSpPr>
          <p:cNvPr id="4" name="テキスト プレースホルダー 3"/>
          <p:cNvSpPr>
            <a:spLocks noGrp="1"/>
          </p:cNvSpPr>
          <p:nvPr>
            <p:ph type="body" sz="half" idx="2"/>
          </p:nvPr>
        </p:nvSpPr>
        <p:spPr>
          <a:xfrm>
            <a:off x="428596" y="5429264"/>
            <a:ext cx="7786742" cy="10001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pPr eaLnBrk="1" latinLnBrk="0" hangingPunct="1"/>
            <a:fld id="{2CD1DBD8-A67D-41E5-86AA-61E77FDD4AFC}" type="datetimeFigureOut">
              <a:rPr kumimoji="1" lang="en-US" smtClean="0"/>
              <a:pPr eaLnBrk="1" latinLnBrk="0" hangingPunct="1"/>
              <a:t>2016/11/27</a:t>
            </a:fld>
            <a:endParaRPr kumimoji="1" lang="en-US"/>
          </a:p>
        </p:txBody>
      </p:sp>
      <p:sp>
        <p:nvSpPr>
          <p:cNvPr id="6" name="フッター プレースホルダー 5"/>
          <p:cNvSpPr>
            <a:spLocks noGrp="1"/>
          </p:cNvSpPr>
          <p:nvPr>
            <p:ph type="ftr" sz="quarter" idx="11"/>
          </p:nvPr>
        </p:nvSpPr>
        <p:spPr>
          <a:xfrm>
            <a:off x="2199600" y="0"/>
            <a:ext cx="4500000" cy="361347"/>
          </a:xfrm>
        </p:spPr>
        <p:txBody>
          <a:bodyPr/>
          <a:lstStyle/>
          <a:p>
            <a:endParaRPr kumimoji="0"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CBF14F85-A994-48A2-9419-7B6980C315A3}" type="slidenum">
              <a:rPr kumimoji="0" lang="ja-JP" altLang="en-US" smtClean="0"/>
              <a:pPr eaLnBrk="1" latinLnBrk="0" hangingPunct="1"/>
              <a:t>‹#›</a:t>
            </a:fld>
            <a:endParaRPr kumimoji="0"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 name="日付プレースホルダー 20"/>
          <p:cNvSpPr>
            <a:spLocks noGrp="1"/>
          </p:cNvSpPr>
          <p:nvPr>
            <p:ph type="dt" sz="half" idx="2"/>
          </p:nvPr>
        </p:nvSpPr>
        <p:spPr>
          <a:xfrm>
            <a:off x="0" y="0"/>
            <a:ext cx="2133600" cy="360000"/>
          </a:xfrm>
          <a:prstGeom prst="rect">
            <a:avLst/>
          </a:prstGeom>
        </p:spPr>
        <p:txBody>
          <a:bodyPr vert="horz" rtlCol="0" anchor="ctr"/>
          <a:lstStyle>
            <a:lvl1pPr algn="l" eaLnBrk="1" latinLnBrk="0" hangingPunct="1">
              <a:defRPr kumimoji="0" sz="1200">
                <a:solidFill>
                  <a:schemeClr val="tx2">
                    <a:shade val="50000"/>
                  </a:schemeClr>
                </a:solidFill>
              </a:defRPr>
            </a:lvl1pPr>
          </a:lstStyle>
          <a:p>
            <a:pPr eaLnBrk="1" latinLnBrk="0" hangingPunct="1"/>
            <a:fld id="{2CD1DBD8-A67D-41E5-86AA-61E77FDD4AFC}" type="datetimeFigureOut">
              <a:rPr kumimoji="1" lang="en-US" smtClean="0"/>
              <a:pPr eaLnBrk="1" latinLnBrk="0" hangingPunct="1"/>
              <a:t>2016/11/27</a:t>
            </a:fld>
            <a:endParaRPr kumimoji="1" lang="en-US"/>
          </a:p>
        </p:txBody>
      </p:sp>
      <p:sp>
        <p:nvSpPr>
          <p:cNvPr id="10" name="フッター プレースホルダー 9"/>
          <p:cNvSpPr>
            <a:spLocks noGrp="1"/>
          </p:cNvSpPr>
          <p:nvPr>
            <p:ph type="ftr" sz="quarter" idx="3"/>
          </p:nvPr>
        </p:nvSpPr>
        <p:spPr>
          <a:xfrm>
            <a:off x="2198578" y="1"/>
            <a:ext cx="4500594" cy="361347"/>
          </a:xfrm>
          <a:prstGeom prst="rect">
            <a:avLst/>
          </a:prstGeom>
        </p:spPr>
        <p:txBody>
          <a:bodyPr vert="horz" rtlCol="0" anchor="ctr"/>
          <a:lstStyle>
            <a:lvl1pPr algn="ctr" eaLnBrk="1" latinLnBrk="0" hangingPunct="1">
              <a:defRPr kumimoji="0" sz="1200">
                <a:solidFill>
                  <a:schemeClr val="tx2">
                    <a:shade val="50000"/>
                  </a:schemeClr>
                </a:solidFill>
              </a:defRPr>
            </a:lvl1pPr>
          </a:lstStyle>
          <a:p>
            <a:endParaRPr kumimoji="0" lang="ja-JP" altLang="en-US"/>
          </a:p>
        </p:txBody>
      </p:sp>
      <p:sp>
        <p:nvSpPr>
          <p:cNvPr id="31" name="スライド番号プレースホルダー 30"/>
          <p:cNvSpPr>
            <a:spLocks noGrp="1"/>
          </p:cNvSpPr>
          <p:nvPr>
            <p:ph type="sldNum" sz="quarter" idx="4"/>
          </p:nvPr>
        </p:nvSpPr>
        <p:spPr>
          <a:xfrm>
            <a:off x="7715272" y="0"/>
            <a:ext cx="1428728" cy="360000"/>
          </a:xfrm>
          <a:prstGeom prst="rect">
            <a:avLst/>
          </a:prstGeom>
        </p:spPr>
        <p:txBody>
          <a:bodyPr vert="horz" rtlCol="0" anchor="ctr"/>
          <a:lstStyle>
            <a:lvl1pPr algn="ctr" eaLnBrk="1" latinLnBrk="0" hangingPunct="1">
              <a:defRPr kumimoji="0" sz="1200">
                <a:solidFill>
                  <a:schemeClr val="tx2">
                    <a:shade val="50000"/>
                  </a:schemeClr>
                </a:solidFill>
              </a:defRPr>
            </a:lvl1pPr>
          </a:lstStyle>
          <a:p>
            <a:fld id="{CBF14F85-A994-48A2-9419-7B6980C315A3}" type="slidenum">
              <a:rPr kumimoji="0" lang="ja-JP" altLang="en-US" smtClean="0"/>
              <a:pPr eaLnBrk="1" latinLnBrk="0" hangingPunct="1"/>
              <a:t>‹#›</a:t>
            </a:fld>
            <a:endParaRPr kumimoji="0" lang="ja-JP" altLang="en-US"/>
          </a:p>
        </p:txBody>
      </p:sp>
      <p:grpSp>
        <p:nvGrpSpPr>
          <p:cNvPr id="2" name="図形グループ 1"/>
          <p:cNvGrpSpPr>
            <a:grpSpLocks/>
          </p:cNvGrpSpPr>
          <p:nvPr/>
        </p:nvGrpSpPr>
        <p:grpSpPr bwMode="auto">
          <a:xfrm>
            <a:off x="-27819" y="-13"/>
            <a:ext cx="9171027" cy="6856554"/>
            <a:chOff x="2074" y="1608"/>
            <a:chExt cx="1603" cy="1129"/>
          </a:xfrm>
        </p:grpSpPr>
        <p:sp>
          <p:nvSpPr>
            <p:cNvPr id="18" name="フリーフォーム 17"/>
            <p:cNvSpPr>
              <a:spLocks/>
            </p:cNvSpPr>
            <p:nvPr userDrawn="1"/>
          </p:nvSpPr>
          <p:spPr bwMode="auto">
            <a:xfrm>
              <a:off x="2074" y="2433"/>
              <a:ext cx="991" cy="300"/>
            </a:xfrm>
            <a:custGeom>
              <a:avLst/>
              <a:gdLst>
                <a:gd name="T0" fmla="*/ 0 w 991"/>
                <a:gd name="T1" fmla="*/ 0 h 300"/>
                <a:gd name="T2" fmla="*/ 15 w 991"/>
                <a:gd name="T3" fmla="*/ 14 h 300"/>
                <a:gd name="T4" fmla="*/ 32 w 991"/>
                <a:gd name="T5" fmla="*/ 33 h 300"/>
                <a:gd name="T6" fmla="*/ 57 w 991"/>
                <a:gd name="T7" fmla="*/ 54 h 300"/>
                <a:gd name="T8" fmla="*/ 92 w 991"/>
                <a:gd name="T9" fmla="*/ 79 h 300"/>
                <a:gd name="T10" fmla="*/ 132 w 991"/>
                <a:gd name="T11" fmla="*/ 106 h 300"/>
                <a:gd name="T12" fmla="*/ 182 w 991"/>
                <a:gd name="T13" fmla="*/ 133 h 300"/>
                <a:gd name="T14" fmla="*/ 236 w 991"/>
                <a:gd name="T15" fmla="*/ 163 h 300"/>
                <a:gd name="T16" fmla="*/ 301 w 991"/>
                <a:gd name="T17" fmla="*/ 192 h 300"/>
                <a:gd name="T18" fmla="*/ 374 w 991"/>
                <a:gd name="T19" fmla="*/ 219 h 300"/>
                <a:gd name="T20" fmla="*/ 457 w 991"/>
                <a:gd name="T21" fmla="*/ 244 h 300"/>
                <a:gd name="T22" fmla="*/ 501 w 991"/>
                <a:gd name="T23" fmla="*/ 255 h 300"/>
                <a:gd name="T24" fmla="*/ 545 w 991"/>
                <a:gd name="T25" fmla="*/ 267 h 300"/>
                <a:gd name="T26" fmla="*/ 595 w 991"/>
                <a:gd name="T27" fmla="*/ 275 h 300"/>
                <a:gd name="T28" fmla="*/ 647 w 991"/>
                <a:gd name="T29" fmla="*/ 282 h 300"/>
                <a:gd name="T30" fmla="*/ 699 w 991"/>
                <a:gd name="T31" fmla="*/ 290 h 300"/>
                <a:gd name="T32" fmla="*/ 752 w 991"/>
                <a:gd name="T33" fmla="*/ 294 h 300"/>
                <a:gd name="T34" fmla="*/ 810 w 991"/>
                <a:gd name="T35" fmla="*/ 298 h 300"/>
                <a:gd name="T36" fmla="*/ 868 w 991"/>
                <a:gd name="T37" fmla="*/ 300 h 300"/>
                <a:gd name="T38" fmla="*/ 927 w 991"/>
                <a:gd name="T39" fmla="*/ 298 h 300"/>
                <a:gd name="T40" fmla="*/ 991 w 991"/>
                <a:gd name="T41" fmla="*/ 296 h 300"/>
                <a:gd name="T42" fmla="*/ 0 1 256"/>
                <a:gd name="T43" fmla="*/ 0 1 256"/>
                <a:gd name="T44" fmla="*/ 0 1 256"/>
                <a:gd name="T45" fmla="*/ 0 1 256"/>
                <a:gd name="T46" fmla="*/ 0 1 256"/>
                <a:gd name="T47" fmla="*/ 0 1 256"/>
                <a:gd name="T48" fmla="*/ 0 1 256"/>
                <a:gd name="T49" fmla="*/ 0 1 256"/>
                <a:gd name="T50" fmla="*/ 0 1 256"/>
                <a:gd name="T51" fmla="*/ 0 1 256"/>
                <a:gd name="T52" fmla="*/ 0 1 256"/>
                <a:gd name="T53" fmla="*/ 0 1 256"/>
                <a:gd name="T54" fmla="*/ 0 1 256"/>
                <a:gd name="T55" fmla="*/ 0 1 256"/>
                <a:gd name="T56" fmla="*/ 0 1 256"/>
                <a:gd name="T57" fmla="*/ 0 1 256"/>
                <a:gd name="T58" fmla="*/ 0 1 256"/>
                <a:gd name="T59" fmla="*/ 0 1 256"/>
                <a:gd name="T60" fmla="*/ 0 1 256"/>
                <a:gd name="T61" fmla="*/ 0 1 256"/>
                <a:gd name="T62" fmla="*/ 0 1 256"/>
                <a:gd name="T63" fmla="*/ 0 w 991"/>
                <a:gd name="T64" fmla="*/ 0 h 300"/>
                <a:gd name="T65" fmla="*/ 0 w 991"/>
                <a:gd name="T66" fmla="*/ 0 h 3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1" h="300">
                  <a:moveTo>
                    <a:pt x="0" y="0"/>
                  </a:moveTo>
                  <a:lnTo>
                    <a:pt x="15" y="14"/>
                  </a:lnTo>
                  <a:lnTo>
                    <a:pt x="32" y="33"/>
                  </a:lnTo>
                  <a:lnTo>
                    <a:pt x="57" y="54"/>
                  </a:lnTo>
                  <a:lnTo>
                    <a:pt x="92" y="79"/>
                  </a:lnTo>
                  <a:lnTo>
                    <a:pt x="132" y="106"/>
                  </a:lnTo>
                  <a:lnTo>
                    <a:pt x="182" y="133"/>
                  </a:lnTo>
                  <a:lnTo>
                    <a:pt x="236" y="163"/>
                  </a:lnTo>
                  <a:lnTo>
                    <a:pt x="301" y="192"/>
                  </a:lnTo>
                  <a:lnTo>
                    <a:pt x="374" y="219"/>
                  </a:lnTo>
                  <a:lnTo>
                    <a:pt x="457" y="244"/>
                  </a:lnTo>
                  <a:lnTo>
                    <a:pt x="501" y="255"/>
                  </a:lnTo>
                  <a:lnTo>
                    <a:pt x="545" y="267"/>
                  </a:lnTo>
                  <a:lnTo>
                    <a:pt x="595" y="275"/>
                  </a:lnTo>
                  <a:lnTo>
                    <a:pt x="647" y="282"/>
                  </a:lnTo>
                  <a:lnTo>
                    <a:pt x="699" y="290"/>
                  </a:lnTo>
                  <a:lnTo>
                    <a:pt x="752" y="294"/>
                  </a:lnTo>
                  <a:lnTo>
                    <a:pt x="810" y="298"/>
                  </a:lnTo>
                  <a:lnTo>
                    <a:pt x="868" y="300"/>
                  </a:lnTo>
                  <a:lnTo>
                    <a:pt x="927" y="298"/>
                  </a:lnTo>
                  <a:lnTo>
                    <a:pt x="991" y="296"/>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19" name="フリーフォーム 18"/>
            <p:cNvSpPr>
              <a:spLocks/>
            </p:cNvSpPr>
            <p:nvPr userDrawn="1"/>
          </p:nvSpPr>
          <p:spPr bwMode="auto">
            <a:xfrm>
              <a:off x="2915" y="1608"/>
              <a:ext cx="683" cy="1129"/>
            </a:xfrm>
            <a:custGeom>
              <a:avLst/>
              <a:gdLst>
                <a:gd name="T0" fmla="*/ 0 w 539"/>
                <a:gd name="T1" fmla="*/ 1129 h 1129"/>
                <a:gd name="T2" fmla="*/ 42 w 539"/>
                <a:gd name="T3" fmla="*/ 1125 h 1129"/>
                <a:gd name="T4" fmla="*/ 132 w 539"/>
                <a:gd name="T5" fmla="*/ 1115 h 1129"/>
                <a:gd name="T6" fmla="*/ 188 w 539"/>
                <a:gd name="T7" fmla="*/ 1106 h 1129"/>
                <a:gd name="T8" fmla="*/ 241 w 539"/>
                <a:gd name="T9" fmla="*/ 1094 h 1129"/>
                <a:gd name="T10" fmla="*/ 289 w 539"/>
                <a:gd name="T11" fmla="*/ 1079 h 1129"/>
                <a:gd name="T12" fmla="*/ 311 w 539"/>
                <a:gd name="T13" fmla="*/ 1071 h 1129"/>
                <a:gd name="T14" fmla="*/ 328 w 539"/>
                <a:gd name="T15" fmla="*/ 1062 h 1129"/>
                <a:gd name="T16" fmla="*/ 339 w 539"/>
                <a:gd name="T17" fmla="*/ 1056 h 1129"/>
                <a:gd name="T18" fmla="*/ 351 w 539"/>
                <a:gd name="T19" fmla="*/ 1048 h 1129"/>
                <a:gd name="T20" fmla="*/ 366 w 539"/>
                <a:gd name="T21" fmla="*/ 1037 h 1129"/>
                <a:gd name="T22" fmla="*/ 385 w 539"/>
                <a:gd name="T23" fmla="*/ 1019 h 1129"/>
                <a:gd name="T24" fmla="*/ 405 w 539"/>
                <a:gd name="T25" fmla="*/ 998 h 1129"/>
                <a:gd name="T26" fmla="*/ 426 w 539"/>
                <a:gd name="T27" fmla="*/ 969 h 1129"/>
                <a:gd name="T28" fmla="*/ 449 w 539"/>
                <a:gd name="T29" fmla="*/ 939 h 1129"/>
                <a:gd name="T30" fmla="*/ 470 w 539"/>
                <a:gd name="T31" fmla="*/ 898 h 1129"/>
                <a:gd name="T32" fmla="*/ 489 w 539"/>
                <a:gd name="T33" fmla="*/ 848 h 1129"/>
                <a:gd name="T34" fmla="*/ 506 w 539"/>
                <a:gd name="T35" fmla="*/ 793 h 1129"/>
                <a:gd name="T36" fmla="*/ 520 w 539"/>
                <a:gd name="T37" fmla="*/ 727 h 1129"/>
                <a:gd name="T38" fmla="*/ 531 w 539"/>
                <a:gd name="T39" fmla="*/ 655 h 1129"/>
                <a:gd name="T40" fmla="*/ 537 w 539"/>
                <a:gd name="T41" fmla="*/ 572 h 1129"/>
                <a:gd name="T42" fmla="*/ 539 w 539"/>
                <a:gd name="T43" fmla="*/ 530 h 1129"/>
                <a:gd name="T44" fmla="*/ 537 w 539"/>
                <a:gd name="T45" fmla="*/ 482 h 1129"/>
                <a:gd name="T46" fmla="*/ 535 w 539"/>
                <a:gd name="T47" fmla="*/ 432 h 1129"/>
                <a:gd name="T48" fmla="*/ 533 w 539"/>
                <a:gd name="T49" fmla="*/ 378 h 1129"/>
                <a:gd name="T50" fmla="*/ 531 w 539"/>
                <a:gd name="T51" fmla="*/ 357 h 1129"/>
                <a:gd name="T52" fmla="*/ 524 w 539"/>
                <a:gd name="T53" fmla="*/ 286 h 1129"/>
                <a:gd name="T54" fmla="*/ 516 w 539"/>
                <a:gd name="T55" fmla="*/ 232 h 1129"/>
                <a:gd name="T56" fmla="*/ 503 w 539"/>
                <a:gd name="T57" fmla="*/ 169 h 1129"/>
                <a:gd name="T58" fmla="*/ 487 w 539"/>
                <a:gd name="T59" fmla="*/ 90 h 1129"/>
                <a:gd name="T60" fmla="*/ 466 w 539"/>
                <a:gd name="T61" fmla="*/ 0 h 1129"/>
                <a:gd name="T62" fmla="*/ 0 1 256"/>
                <a:gd name="T63" fmla="*/ 0 1 256"/>
                <a:gd name="T64" fmla="*/ 0 1 256"/>
                <a:gd name="T65" fmla="*/ 0 1 256"/>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w 539"/>
                <a:gd name="T94" fmla="*/ 0 h 1129"/>
                <a:gd name="T95" fmla="*/ 0 w 539"/>
                <a:gd name="T96" fmla="*/ 0 h 11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9" h="1129">
                  <a:moveTo>
                    <a:pt x="0" y="1129"/>
                  </a:moveTo>
                  <a:lnTo>
                    <a:pt x="42" y="1125"/>
                  </a:lnTo>
                  <a:lnTo>
                    <a:pt x="132" y="1115"/>
                  </a:lnTo>
                  <a:lnTo>
                    <a:pt x="188" y="1106"/>
                  </a:lnTo>
                  <a:lnTo>
                    <a:pt x="241" y="1094"/>
                  </a:lnTo>
                  <a:lnTo>
                    <a:pt x="289" y="1079"/>
                  </a:lnTo>
                  <a:lnTo>
                    <a:pt x="311" y="1071"/>
                  </a:lnTo>
                  <a:lnTo>
                    <a:pt x="328" y="1062"/>
                  </a:lnTo>
                  <a:lnTo>
                    <a:pt x="339" y="1056"/>
                  </a:lnTo>
                  <a:lnTo>
                    <a:pt x="351" y="1048"/>
                  </a:lnTo>
                  <a:lnTo>
                    <a:pt x="366" y="1037"/>
                  </a:lnTo>
                  <a:lnTo>
                    <a:pt x="385" y="1019"/>
                  </a:lnTo>
                  <a:lnTo>
                    <a:pt x="405" y="998"/>
                  </a:lnTo>
                  <a:lnTo>
                    <a:pt x="426" y="969"/>
                  </a:lnTo>
                  <a:lnTo>
                    <a:pt x="449" y="939"/>
                  </a:lnTo>
                  <a:lnTo>
                    <a:pt x="470" y="898"/>
                  </a:lnTo>
                  <a:lnTo>
                    <a:pt x="489" y="848"/>
                  </a:lnTo>
                  <a:lnTo>
                    <a:pt x="506" y="793"/>
                  </a:lnTo>
                  <a:lnTo>
                    <a:pt x="520" y="727"/>
                  </a:lnTo>
                  <a:lnTo>
                    <a:pt x="531" y="655"/>
                  </a:lnTo>
                  <a:lnTo>
                    <a:pt x="537" y="572"/>
                  </a:lnTo>
                  <a:lnTo>
                    <a:pt x="539" y="530"/>
                  </a:lnTo>
                  <a:lnTo>
                    <a:pt x="537" y="482"/>
                  </a:lnTo>
                  <a:lnTo>
                    <a:pt x="535" y="432"/>
                  </a:lnTo>
                  <a:lnTo>
                    <a:pt x="533" y="378"/>
                  </a:lnTo>
                  <a:lnTo>
                    <a:pt x="531" y="357"/>
                  </a:lnTo>
                  <a:lnTo>
                    <a:pt x="524" y="286"/>
                  </a:lnTo>
                  <a:lnTo>
                    <a:pt x="516" y="232"/>
                  </a:lnTo>
                  <a:lnTo>
                    <a:pt x="503" y="169"/>
                  </a:lnTo>
                  <a:lnTo>
                    <a:pt x="487" y="90"/>
                  </a:lnTo>
                  <a:lnTo>
                    <a:pt x="466"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0" name="フリーフォーム 19"/>
            <p:cNvSpPr>
              <a:spLocks/>
            </p:cNvSpPr>
            <p:nvPr userDrawn="1"/>
          </p:nvSpPr>
          <p:spPr bwMode="auto">
            <a:xfrm>
              <a:off x="2079" y="1608"/>
              <a:ext cx="1596" cy="1066"/>
            </a:xfrm>
            <a:custGeom>
              <a:avLst/>
              <a:gdLst>
                <a:gd name="T0" fmla="*/ 0 w 1607"/>
                <a:gd name="T1" fmla="*/ 929 h 1085"/>
                <a:gd name="T2" fmla="*/ 40 w 1607"/>
                <a:gd name="T3" fmla="*/ 941 h 1085"/>
                <a:gd name="T4" fmla="*/ 148 w 1607"/>
                <a:gd name="T5" fmla="*/ 966 h 1085"/>
                <a:gd name="T6" fmla="*/ 305 w 1607"/>
                <a:gd name="T7" fmla="*/ 1000 h 1085"/>
                <a:gd name="T8" fmla="*/ 399 w 1607"/>
                <a:gd name="T9" fmla="*/ 1019 h 1085"/>
                <a:gd name="T10" fmla="*/ 501 w 1607"/>
                <a:gd name="T11" fmla="*/ 1037 h 1085"/>
                <a:gd name="T12" fmla="*/ 608 w 1607"/>
                <a:gd name="T13" fmla="*/ 1052 h 1085"/>
                <a:gd name="T14" fmla="*/ 718 w 1607"/>
                <a:gd name="T15" fmla="*/ 1067 h 1085"/>
                <a:gd name="T16" fmla="*/ 827 w 1607"/>
                <a:gd name="T17" fmla="*/ 1077 h 1085"/>
                <a:gd name="T18" fmla="*/ 937 w 1607"/>
                <a:gd name="T19" fmla="*/ 1083 h 1085"/>
                <a:gd name="T20" fmla="*/ 991 w 1607"/>
                <a:gd name="T21" fmla="*/ 1085 h 1085"/>
                <a:gd name="T22" fmla="*/ 1044 w 1607"/>
                <a:gd name="T23" fmla="*/ 1085 h 1085"/>
                <a:gd name="T24" fmla="*/ 1096 w 1607"/>
                <a:gd name="T25" fmla="*/ 1083 h 1085"/>
                <a:gd name="T26" fmla="*/ 1146 w 1607"/>
                <a:gd name="T27" fmla="*/ 1079 h 1085"/>
                <a:gd name="T28" fmla="*/ 1194 w 1607"/>
                <a:gd name="T29" fmla="*/ 1073 h 1085"/>
                <a:gd name="T30" fmla="*/ 1240 w 1607"/>
                <a:gd name="T31" fmla="*/ 1065 h 1085"/>
                <a:gd name="T32" fmla="*/ 1284 w 1607"/>
                <a:gd name="T33" fmla="*/ 1058 h 1085"/>
                <a:gd name="T34" fmla="*/ 1327 w 1607"/>
                <a:gd name="T35" fmla="*/ 1046 h 1085"/>
                <a:gd name="T36" fmla="*/ 1338 w 1607"/>
                <a:gd name="T37" fmla="*/ 1042 h 1085"/>
                <a:gd name="T38" fmla="*/ 1371 w 1607"/>
                <a:gd name="T39" fmla="*/ 1031 h 1085"/>
                <a:gd name="T40" fmla="*/ 1392 w 1607"/>
                <a:gd name="T41" fmla="*/ 1019 h 1085"/>
                <a:gd name="T42" fmla="*/ 1415 w 1607"/>
                <a:gd name="T43" fmla="*/ 1008 h 1085"/>
                <a:gd name="T44" fmla="*/ 1444 w 1607"/>
                <a:gd name="T45" fmla="*/ 990 h 1085"/>
                <a:gd name="T46" fmla="*/ 1469 w 1607"/>
                <a:gd name="T47" fmla="*/ 971 h 1085"/>
                <a:gd name="T48" fmla="*/ 1496 w 1607"/>
                <a:gd name="T49" fmla="*/ 950 h 1085"/>
                <a:gd name="T50" fmla="*/ 1520 w 1607"/>
                <a:gd name="T51" fmla="*/ 923 h 1085"/>
                <a:gd name="T52" fmla="*/ 1544 w 1607"/>
                <a:gd name="T53" fmla="*/ 893 h 1085"/>
                <a:gd name="T54" fmla="*/ 1565 w 1607"/>
                <a:gd name="T55" fmla="*/ 854 h 1085"/>
                <a:gd name="T56" fmla="*/ 1582 w 1607"/>
                <a:gd name="T57" fmla="*/ 814 h 1085"/>
                <a:gd name="T58" fmla="*/ 1590 w 1607"/>
                <a:gd name="T59" fmla="*/ 791 h 1085"/>
                <a:gd name="T60" fmla="*/ 1595 w 1607"/>
                <a:gd name="T61" fmla="*/ 768 h 1085"/>
                <a:gd name="T62" fmla="*/ 1601 w 1607"/>
                <a:gd name="T63" fmla="*/ 743 h 1085"/>
                <a:gd name="T64" fmla="*/ 1605 w 1607"/>
                <a:gd name="T65" fmla="*/ 716 h 1085"/>
                <a:gd name="T66" fmla="*/ 1607 w 1607"/>
                <a:gd name="T67" fmla="*/ 689 h 1085"/>
                <a:gd name="T68" fmla="*/ 1607 w 1607"/>
                <a:gd name="T69" fmla="*/ 660 h 1085"/>
                <a:gd name="T70" fmla="*/ 1607 w 1607"/>
                <a:gd name="T71" fmla="*/ 643 h 1085"/>
                <a:gd name="T72" fmla="*/ 1607 w 1607"/>
                <a:gd name="T73" fmla="*/ 599 h 1085"/>
                <a:gd name="T74" fmla="*/ 1599 w 1607"/>
                <a:gd name="T75" fmla="*/ 530 h 1085"/>
                <a:gd name="T76" fmla="*/ 1593 w 1607"/>
                <a:gd name="T77" fmla="*/ 487 h 1085"/>
                <a:gd name="T78" fmla="*/ 1586 w 1607"/>
                <a:gd name="T79" fmla="*/ 441 h 1085"/>
                <a:gd name="T80" fmla="*/ 1574 w 1607"/>
                <a:gd name="T81" fmla="*/ 391 h 1085"/>
                <a:gd name="T82" fmla="*/ 1559 w 1607"/>
                <a:gd name="T83" fmla="*/ 340 h 1085"/>
                <a:gd name="T84" fmla="*/ 1542 w 1607"/>
                <a:gd name="T85" fmla="*/ 282 h 1085"/>
                <a:gd name="T86" fmla="*/ 1519 w 1607"/>
                <a:gd name="T87" fmla="*/ 226 h 1085"/>
                <a:gd name="T88" fmla="*/ 1492 w 1607"/>
                <a:gd name="T89" fmla="*/ 171 h 1085"/>
                <a:gd name="T90" fmla="*/ 1461 w 1607"/>
                <a:gd name="T91" fmla="*/ 113 h 1085"/>
                <a:gd name="T92" fmla="*/ 1424 w 1607"/>
                <a:gd name="T93" fmla="*/ 56 h 1085"/>
                <a:gd name="T94" fmla="*/ 1378 w 1607"/>
                <a:gd name="T95" fmla="*/ 0 h 1085"/>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1607"/>
                <a:gd name="T145" fmla="*/ 0 h 1085"/>
                <a:gd name="T146" fmla="*/ 0 w 1607"/>
                <a:gd name="T147" fmla="*/ 0 h 108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7" h="1085">
                  <a:moveTo>
                    <a:pt x="0" y="929"/>
                  </a:moveTo>
                  <a:lnTo>
                    <a:pt x="40" y="941"/>
                  </a:lnTo>
                  <a:lnTo>
                    <a:pt x="148" y="966"/>
                  </a:lnTo>
                  <a:lnTo>
                    <a:pt x="305" y="1000"/>
                  </a:lnTo>
                  <a:lnTo>
                    <a:pt x="399" y="1019"/>
                  </a:lnTo>
                  <a:lnTo>
                    <a:pt x="501" y="1037"/>
                  </a:lnTo>
                  <a:lnTo>
                    <a:pt x="608" y="1052"/>
                  </a:lnTo>
                  <a:lnTo>
                    <a:pt x="718" y="1067"/>
                  </a:lnTo>
                  <a:lnTo>
                    <a:pt x="827" y="1077"/>
                  </a:lnTo>
                  <a:lnTo>
                    <a:pt x="937" y="1083"/>
                  </a:lnTo>
                  <a:lnTo>
                    <a:pt x="991" y="1085"/>
                  </a:lnTo>
                  <a:lnTo>
                    <a:pt x="1044" y="1085"/>
                  </a:lnTo>
                  <a:lnTo>
                    <a:pt x="1096" y="1083"/>
                  </a:lnTo>
                  <a:lnTo>
                    <a:pt x="1146" y="1079"/>
                  </a:lnTo>
                  <a:lnTo>
                    <a:pt x="1194" y="1073"/>
                  </a:lnTo>
                  <a:lnTo>
                    <a:pt x="1240" y="1065"/>
                  </a:lnTo>
                  <a:lnTo>
                    <a:pt x="1284" y="1058"/>
                  </a:lnTo>
                  <a:lnTo>
                    <a:pt x="1327" y="1046"/>
                  </a:lnTo>
                  <a:lnTo>
                    <a:pt x="1338" y="1042"/>
                  </a:lnTo>
                  <a:lnTo>
                    <a:pt x="1371" y="1031"/>
                  </a:lnTo>
                  <a:lnTo>
                    <a:pt x="1392" y="1019"/>
                  </a:lnTo>
                  <a:lnTo>
                    <a:pt x="1415" y="1008"/>
                  </a:lnTo>
                  <a:lnTo>
                    <a:pt x="1444" y="990"/>
                  </a:lnTo>
                  <a:lnTo>
                    <a:pt x="1469" y="971"/>
                  </a:lnTo>
                  <a:lnTo>
                    <a:pt x="1496" y="950"/>
                  </a:lnTo>
                  <a:lnTo>
                    <a:pt x="1520" y="923"/>
                  </a:lnTo>
                  <a:lnTo>
                    <a:pt x="1544" y="893"/>
                  </a:lnTo>
                  <a:lnTo>
                    <a:pt x="1565" y="854"/>
                  </a:lnTo>
                  <a:lnTo>
                    <a:pt x="1582" y="814"/>
                  </a:lnTo>
                  <a:lnTo>
                    <a:pt x="1590" y="791"/>
                  </a:lnTo>
                  <a:lnTo>
                    <a:pt x="1595" y="768"/>
                  </a:lnTo>
                  <a:lnTo>
                    <a:pt x="1601" y="743"/>
                  </a:lnTo>
                  <a:lnTo>
                    <a:pt x="1605" y="716"/>
                  </a:lnTo>
                  <a:lnTo>
                    <a:pt x="1607" y="689"/>
                  </a:lnTo>
                  <a:lnTo>
                    <a:pt x="1607" y="660"/>
                  </a:lnTo>
                  <a:lnTo>
                    <a:pt x="1607" y="643"/>
                  </a:lnTo>
                  <a:lnTo>
                    <a:pt x="1607" y="599"/>
                  </a:lnTo>
                  <a:lnTo>
                    <a:pt x="1599" y="530"/>
                  </a:lnTo>
                  <a:lnTo>
                    <a:pt x="1593" y="487"/>
                  </a:lnTo>
                  <a:lnTo>
                    <a:pt x="1586" y="441"/>
                  </a:lnTo>
                  <a:lnTo>
                    <a:pt x="1574" y="391"/>
                  </a:lnTo>
                  <a:lnTo>
                    <a:pt x="1559" y="340"/>
                  </a:lnTo>
                  <a:lnTo>
                    <a:pt x="1542" y="282"/>
                  </a:lnTo>
                  <a:lnTo>
                    <a:pt x="1519" y="226"/>
                  </a:lnTo>
                  <a:lnTo>
                    <a:pt x="1492" y="171"/>
                  </a:lnTo>
                  <a:lnTo>
                    <a:pt x="1461" y="113"/>
                  </a:lnTo>
                  <a:lnTo>
                    <a:pt x="1424" y="56"/>
                  </a:lnTo>
                  <a:lnTo>
                    <a:pt x="1378"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2" name="フリーフォーム 21"/>
            <p:cNvSpPr>
              <a:spLocks/>
            </p:cNvSpPr>
            <p:nvPr userDrawn="1"/>
          </p:nvSpPr>
          <p:spPr bwMode="auto">
            <a:xfrm>
              <a:off x="2082" y="2032"/>
              <a:ext cx="1595" cy="657"/>
            </a:xfrm>
            <a:custGeom>
              <a:avLst/>
              <a:gdLst>
                <a:gd name="T0" fmla="*/ 0 w 1620"/>
                <a:gd name="T1" fmla="*/ 584 h 657"/>
                <a:gd name="T2" fmla="*/ 29 w 1620"/>
                <a:gd name="T3" fmla="*/ 590 h 657"/>
                <a:gd name="T4" fmla="*/ 109 w 1620"/>
                <a:gd name="T5" fmla="*/ 605 h 657"/>
                <a:gd name="T6" fmla="*/ 234 w 1620"/>
                <a:gd name="T7" fmla="*/ 624 h 657"/>
                <a:gd name="T8" fmla="*/ 303 w 1620"/>
                <a:gd name="T9" fmla="*/ 634 h 657"/>
                <a:gd name="T10" fmla="*/ 382 w 1620"/>
                <a:gd name="T11" fmla="*/ 642 h 657"/>
                <a:gd name="T12" fmla="*/ 468 w 1620"/>
                <a:gd name="T13" fmla="*/ 649 h 657"/>
                <a:gd name="T14" fmla="*/ 557 w 1620"/>
                <a:gd name="T15" fmla="*/ 653 h 657"/>
                <a:gd name="T16" fmla="*/ 651 w 1620"/>
                <a:gd name="T17" fmla="*/ 657 h 657"/>
                <a:gd name="T18" fmla="*/ 743 w 1620"/>
                <a:gd name="T19" fmla="*/ 655 h 657"/>
                <a:gd name="T20" fmla="*/ 835 w 1620"/>
                <a:gd name="T21" fmla="*/ 651 h 657"/>
                <a:gd name="T22" fmla="*/ 927 w 1620"/>
                <a:gd name="T23" fmla="*/ 643 h 657"/>
                <a:gd name="T24" fmla="*/ 1017 w 1620"/>
                <a:gd name="T25" fmla="*/ 630 h 657"/>
                <a:gd name="T26" fmla="*/ 1062 w 1620"/>
                <a:gd name="T27" fmla="*/ 620 h 657"/>
                <a:gd name="T28" fmla="*/ 1104 w 1620"/>
                <a:gd name="T29" fmla="*/ 611 h 657"/>
                <a:gd name="T30" fmla="*/ 1117 w 1620"/>
                <a:gd name="T31" fmla="*/ 607 h 657"/>
                <a:gd name="T32" fmla="*/ 1156 w 1620"/>
                <a:gd name="T33" fmla="*/ 597 h 657"/>
                <a:gd name="T34" fmla="*/ 1213 w 1620"/>
                <a:gd name="T35" fmla="*/ 576 h 657"/>
                <a:gd name="T36" fmla="*/ 1246 w 1620"/>
                <a:gd name="T37" fmla="*/ 563 h 657"/>
                <a:gd name="T38" fmla="*/ 1280 w 1620"/>
                <a:gd name="T39" fmla="*/ 547 h 657"/>
                <a:gd name="T40" fmla="*/ 1319 w 1620"/>
                <a:gd name="T41" fmla="*/ 528 h 657"/>
                <a:gd name="T42" fmla="*/ 1355 w 1620"/>
                <a:gd name="T43" fmla="*/ 507 h 657"/>
                <a:gd name="T44" fmla="*/ 1394 w 1620"/>
                <a:gd name="T45" fmla="*/ 482 h 657"/>
                <a:gd name="T46" fmla="*/ 1434 w 1620"/>
                <a:gd name="T47" fmla="*/ 451 h 657"/>
                <a:gd name="T48" fmla="*/ 1471 w 1620"/>
                <a:gd name="T49" fmla="*/ 419 h 657"/>
                <a:gd name="T50" fmla="*/ 1503 w 1620"/>
                <a:gd name="T51" fmla="*/ 380 h 657"/>
                <a:gd name="T52" fmla="*/ 1536 w 1620"/>
                <a:gd name="T53" fmla="*/ 338 h 657"/>
                <a:gd name="T54" fmla="*/ 1549 w 1620"/>
                <a:gd name="T55" fmla="*/ 317 h 657"/>
                <a:gd name="T56" fmla="*/ 1563 w 1620"/>
                <a:gd name="T57" fmla="*/ 294 h 657"/>
                <a:gd name="T58" fmla="*/ 1572 w 1620"/>
                <a:gd name="T59" fmla="*/ 265 h 657"/>
                <a:gd name="T60" fmla="*/ 1582 w 1620"/>
                <a:gd name="T61" fmla="*/ 235 h 657"/>
                <a:gd name="T62" fmla="*/ 1593 w 1620"/>
                <a:gd name="T63" fmla="*/ 196 h 657"/>
                <a:gd name="T64" fmla="*/ 1605 w 1620"/>
                <a:gd name="T65" fmla="*/ 150 h 657"/>
                <a:gd name="T66" fmla="*/ 1615 w 1620"/>
                <a:gd name="T67" fmla="*/ 102 h 657"/>
                <a:gd name="T68" fmla="*/ 1620 w 1620"/>
                <a:gd name="T69" fmla="*/ 52 h 657"/>
                <a:gd name="T70" fmla="*/ 1620 w 1620"/>
                <a:gd name="T71" fmla="*/ 25 h 657"/>
                <a:gd name="T72" fmla="*/ 1620 w 1620"/>
                <a:gd name="T73" fmla="*/ 0 h 657"/>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w 1620"/>
                <a:gd name="T112" fmla="*/ 0 h 657"/>
                <a:gd name="T113" fmla="*/ 0 w 1620"/>
                <a:gd name="T114" fmla="*/ 0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0" h="657">
                  <a:moveTo>
                    <a:pt x="0" y="584"/>
                  </a:moveTo>
                  <a:lnTo>
                    <a:pt x="29" y="590"/>
                  </a:lnTo>
                  <a:lnTo>
                    <a:pt x="109" y="605"/>
                  </a:lnTo>
                  <a:lnTo>
                    <a:pt x="234" y="624"/>
                  </a:lnTo>
                  <a:lnTo>
                    <a:pt x="303" y="634"/>
                  </a:lnTo>
                  <a:lnTo>
                    <a:pt x="382" y="642"/>
                  </a:lnTo>
                  <a:lnTo>
                    <a:pt x="468" y="649"/>
                  </a:lnTo>
                  <a:lnTo>
                    <a:pt x="557" y="653"/>
                  </a:lnTo>
                  <a:lnTo>
                    <a:pt x="651" y="657"/>
                  </a:lnTo>
                  <a:lnTo>
                    <a:pt x="743" y="655"/>
                  </a:lnTo>
                  <a:lnTo>
                    <a:pt x="835" y="651"/>
                  </a:lnTo>
                  <a:lnTo>
                    <a:pt x="927" y="643"/>
                  </a:lnTo>
                  <a:lnTo>
                    <a:pt x="1017" y="630"/>
                  </a:lnTo>
                  <a:lnTo>
                    <a:pt x="1062" y="620"/>
                  </a:lnTo>
                  <a:lnTo>
                    <a:pt x="1104" y="611"/>
                  </a:lnTo>
                  <a:lnTo>
                    <a:pt x="1117" y="607"/>
                  </a:lnTo>
                  <a:lnTo>
                    <a:pt x="1156" y="597"/>
                  </a:lnTo>
                  <a:lnTo>
                    <a:pt x="1213" y="576"/>
                  </a:lnTo>
                  <a:lnTo>
                    <a:pt x="1246" y="563"/>
                  </a:lnTo>
                  <a:lnTo>
                    <a:pt x="1280" y="547"/>
                  </a:lnTo>
                  <a:lnTo>
                    <a:pt x="1319" y="528"/>
                  </a:lnTo>
                  <a:lnTo>
                    <a:pt x="1355" y="507"/>
                  </a:lnTo>
                  <a:lnTo>
                    <a:pt x="1394" y="482"/>
                  </a:lnTo>
                  <a:lnTo>
                    <a:pt x="1434" y="451"/>
                  </a:lnTo>
                  <a:lnTo>
                    <a:pt x="1471" y="419"/>
                  </a:lnTo>
                  <a:lnTo>
                    <a:pt x="1503" y="380"/>
                  </a:lnTo>
                  <a:lnTo>
                    <a:pt x="1536" y="338"/>
                  </a:lnTo>
                  <a:lnTo>
                    <a:pt x="1549" y="317"/>
                  </a:lnTo>
                  <a:lnTo>
                    <a:pt x="1563" y="294"/>
                  </a:lnTo>
                  <a:lnTo>
                    <a:pt x="1572" y="265"/>
                  </a:lnTo>
                  <a:lnTo>
                    <a:pt x="1582" y="235"/>
                  </a:lnTo>
                  <a:lnTo>
                    <a:pt x="1593" y="196"/>
                  </a:lnTo>
                  <a:lnTo>
                    <a:pt x="1605" y="150"/>
                  </a:lnTo>
                  <a:lnTo>
                    <a:pt x="1615" y="102"/>
                  </a:lnTo>
                  <a:lnTo>
                    <a:pt x="1620" y="52"/>
                  </a:lnTo>
                  <a:lnTo>
                    <a:pt x="1620" y="25"/>
                  </a:lnTo>
                  <a:lnTo>
                    <a:pt x="162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3" name="フリーフォーム 22"/>
            <p:cNvSpPr>
              <a:spLocks/>
            </p:cNvSpPr>
            <p:nvPr userDrawn="1"/>
          </p:nvSpPr>
          <p:spPr bwMode="auto">
            <a:xfrm>
              <a:off x="2500" y="1608"/>
              <a:ext cx="1142" cy="1125"/>
            </a:xfrm>
            <a:custGeom>
              <a:avLst/>
              <a:gdLst>
                <a:gd name="T0" fmla="*/ 0 w 1142"/>
                <a:gd name="T1" fmla="*/ 1144 h 1146"/>
                <a:gd name="T2" fmla="*/ 36 w 1142"/>
                <a:gd name="T3" fmla="*/ 1146 h 1146"/>
                <a:gd name="T4" fmla="*/ 132 w 1142"/>
                <a:gd name="T5" fmla="*/ 1144 h 1146"/>
                <a:gd name="T6" fmla="*/ 200 w 1142"/>
                <a:gd name="T7" fmla="*/ 1142 h 1146"/>
                <a:gd name="T8" fmla="*/ 274 w 1142"/>
                <a:gd name="T9" fmla="*/ 1136 h 1146"/>
                <a:gd name="T10" fmla="*/ 355 w 1142"/>
                <a:gd name="T11" fmla="*/ 1131 h 1146"/>
                <a:gd name="T12" fmla="*/ 438 w 1142"/>
                <a:gd name="T13" fmla="*/ 1119 h 1146"/>
                <a:gd name="T14" fmla="*/ 526 w 1142"/>
                <a:gd name="T15" fmla="*/ 1106 h 1146"/>
                <a:gd name="T16" fmla="*/ 614 w 1142"/>
                <a:gd name="T17" fmla="*/ 1087 h 1146"/>
                <a:gd name="T18" fmla="*/ 658 w 1142"/>
                <a:gd name="T19" fmla="*/ 1075 h 1146"/>
                <a:gd name="T20" fmla="*/ 701 w 1142"/>
                <a:gd name="T21" fmla="*/ 1064 h 1146"/>
                <a:gd name="T22" fmla="*/ 743 w 1142"/>
                <a:gd name="T23" fmla="*/ 1050 h 1146"/>
                <a:gd name="T24" fmla="*/ 783 w 1142"/>
                <a:gd name="T25" fmla="*/ 1035 h 1146"/>
                <a:gd name="T26" fmla="*/ 822 w 1142"/>
                <a:gd name="T27" fmla="*/ 1017 h 1146"/>
                <a:gd name="T28" fmla="*/ 860 w 1142"/>
                <a:gd name="T29" fmla="*/ 998 h 1146"/>
                <a:gd name="T30" fmla="*/ 895 w 1142"/>
                <a:gd name="T31" fmla="*/ 979 h 1146"/>
                <a:gd name="T32" fmla="*/ 927 w 1142"/>
                <a:gd name="T33" fmla="*/ 958 h 1146"/>
                <a:gd name="T34" fmla="*/ 958 w 1142"/>
                <a:gd name="T35" fmla="*/ 935 h 1146"/>
                <a:gd name="T36" fmla="*/ 985 w 1142"/>
                <a:gd name="T37" fmla="*/ 910 h 1146"/>
                <a:gd name="T38" fmla="*/ 1012 w 1142"/>
                <a:gd name="T39" fmla="*/ 883 h 1146"/>
                <a:gd name="T40" fmla="*/ 1033 w 1142"/>
                <a:gd name="T41" fmla="*/ 852 h 1146"/>
                <a:gd name="T42" fmla="*/ 1040 w 1142"/>
                <a:gd name="T43" fmla="*/ 841 h 1146"/>
                <a:gd name="T44" fmla="*/ 1060 w 1142"/>
                <a:gd name="T45" fmla="*/ 808 h 1146"/>
                <a:gd name="T46" fmla="*/ 1073 w 1142"/>
                <a:gd name="T47" fmla="*/ 783 h 1146"/>
                <a:gd name="T48" fmla="*/ 1085 w 1142"/>
                <a:gd name="T49" fmla="*/ 751 h 1146"/>
                <a:gd name="T50" fmla="*/ 1098 w 1142"/>
                <a:gd name="T51" fmla="*/ 712 h 1146"/>
                <a:gd name="T52" fmla="*/ 1112 w 1142"/>
                <a:gd name="T53" fmla="*/ 664 h 1146"/>
                <a:gd name="T54" fmla="*/ 1123 w 1142"/>
                <a:gd name="T55" fmla="*/ 610 h 1146"/>
                <a:gd name="T56" fmla="*/ 1133 w 1142"/>
                <a:gd name="T57" fmla="*/ 551 h 1146"/>
                <a:gd name="T58" fmla="*/ 1140 w 1142"/>
                <a:gd name="T59" fmla="*/ 482 h 1146"/>
                <a:gd name="T60" fmla="*/ 1142 w 1142"/>
                <a:gd name="T61" fmla="*/ 403 h 1146"/>
                <a:gd name="T62" fmla="*/ 1142 w 1142"/>
                <a:gd name="T63" fmla="*/ 317 h 1146"/>
                <a:gd name="T64" fmla="*/ 1136 w 1142"/>
                <a:gd name="T65" fmla="*/ 219 h 1146"/>
                <a:gd name="T66" fmla="*/ 1127 w 1142"/>
                <a:gd name="T67" fmla="*/ 115 h 1146"/>
                <a:gd name="T68" fmla="*/ 1110 w 1142"/>
                <a:gd name="T69" fmla="*/ 0 h 114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w 1142"/>
                <a:gd name="T106" fmla="*/ 0 h 1146"/>
                <a:gd name="T107" fmla="*/ 0 w 1142"/>
                <a:gd name="T108" fmla="*/ 0 h 11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42" h="1146">
                  <a:moveTo>
                    <a:pt x="0" y="1144"/>
                  </a:moveTo>
                  <a:lnTo>
                    <a:pt x="36" y="1146"/>
                  </a:lnTo>
                  <a:lnTo>
                    <a:pt x="132" y="1144"/>
                  </a:lnTo>
                  <a:lnTo>
                    <a:pt x="200" y="1142"/>
                  </a:lnTo>
                  <a:lnTo>
                    <a:pt x="274" y="1136"/>
                  </a:lnTo>
                  <a:lnTo>
                    <a:pt x="355" y="1131"/>
                  </a:lnTo>
                  <a:lnTo>
                    <a:pt x="438" y="1119"/>
                  </a:lnTo>
                  <a:lnTo>
                    <a:pt x="526" y="1106"/>
                  </a:lnTo>
                  <a:lnTo>
                    <a:pt x="614" y="1087"/>
                  </a:lnTo>
                  <a:lnTo>
                    <a:pt x="658" y="1075"/>
                  </a:lnTo>
                  <a:lnTo>
                    <a:pt x="701" y="1064"/>
                  </a:lnTo>
                  <a:lnTo>
                    <a:pt x="743" y="1050"/>
                  </a:lnTo>
                  <a:lnTo>
                    <a:pt x="783" y="1035"/>
                  </a:lnTo>
                  <a:lnTo>
                    <a:pt x="822" y="1017"/>
                  </a:lnTo>
                  <a:lnTo>
                    <a:pt x="860" y="998"/>
                  </a:lnTo>
                  <a:lnTo>
                    <a:pt x="895" y="979"/>
                  </a:lnTo>
                  <a:lnTo>
                    <a:pt x="927" y="958"/>
                  </a:lnTo>
                  <a:lnTo>
                    <a:pt x="958" y="935"/>
                  </a:lnTo>
                  <a:lnTo>
                    <a:pt x="985" y="910"/>
                  </a:lnTo>
                  <a:lnTo>
                    <a:pt x="1012" y="883"/>
                  </a:lnTo>
                  <a:lnTo>
                    <a:pt x="1033" y="852"/>
                  </a:lnTo>
                  <a:lnTo>
                    <a:pt x="1040" y="841"/>
                  </a:lnTo>
                  <a:lnTo>
                    <a:pt x="1060" y="808"/>
                  </a:lnTo>
                  <a:lnTo>
                    <a:pt x="1073" y="783"/>
                  </a:lnTo>
                  <a:lnTo>
                    <a:pt x="1085" y="751"/>
                  </a:lnTo>
                  <a:lnTo>
                    <a:pt x="1098" y="712"/>
                  </a:lnTo>
                  <a:lnTo>
                    <a:pt x="1112" y="664"/>
                  </a:lnTo>
                  <a:lnTo>
                    <a:pt x="1123" y="610"/>
                  </a:lnTo>
                  <a:lnTo>
                    <a:pt x="1133" y="551"/>
                  </a:lnTo>
                  <a:lnTo>
                    <a:pt x="1140" y="482"/>
                  </a:lnTo>
                  <a:lnTo>
                    <a:pt x="1142" y="403"/>
                  </a:lnTo>
                  <a:lnTo>
                    <a:pt x="1142" y="317"/>
                  </a:lnTo>
                  <a:lnTo>
                    <a:pt x="1136" y="219"/>
                  </a:lnTo>
                  <a:lnTo>
                    <a:pt x="1127" y="115"/>
                  </a:lnTo>
                  <a:lnTo>
                    <a:pt x="111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4" name="フリーフォーム 23"/>
            <p:cNvSpPr>
              <a:spLocks/>
            </p:cNvSpPr>
            <p:nvPr userDrawn="1"/>
          </p:nvSpPr>
          <p:spPr bwMode="auto">
            <a:xfrm>
              <a:off x="3381" y="1608"/>
              <a:ext cx="296" cy="24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5" name="フリーフォーム 24"/>
            <p:cNvSpPr>
              <a:spLocks/>
            </p:cNvSpPr>
            <p:nvPr userDrawn="1"/>
          </p:nvSpPr>
          <p:spPr bwMode="auto">
            <a:xfrm>
              <a:off x="2079" y="2576"/>
              <a:ext cx="951" cy="157"/>
            </a:xfrm>
            <a:custGeom>
              <a:avLst/>
              <a:gdLst>
                <a:gd name="T0" fmla="*/ 0 w 960"/>
                <a:gd name="T1" fmla="*/ 0 h 157"/>
                <a:gd name="T2" fmla="*/ 98 w 960"/>
                <a:gd name="T3" fmla="*/ 27 h 157"/>
                <a:gd name="T4" fmla="*/ 209 w 960"/>
                <a:gd name="T5" fmla="*/ 53 h 157"/>
                <a:gd name="T6" fmla="*/ 340 w 960"/>
                <a:gd name="T7" fmla="*/ 84 h 157"/>
                <a:gd name="T8" fmla="*/ 493 w 960"/>
                <a:gd name="T9" fmla="*/ 113 h 157"/>
                <a:gd name="T10" fmla="*/ 572 w 960"/>
                <a:gd name="T11" fmla="*/ 126 h 157"/>
                <a:gd name="T12" fmla="*/ 654 w 960"/>
                <a:gd name="T13" fmla="*/ 138 h 157"/>
                <a:gd name="T14" fmla="*/ 735 w 960"/>
                <a:gd name="T15" fmla="*/ 146 h 157"/>
                <a:gd name="T16" fmla="*/ 812 w 960"/>
                <a:gd name="T17" fmla="*/ 153 h 157"/>
                <a:gd name="T18" fmla="*/ 887 w 960"/>
                <a:gd name="T19" fmla="*/ 157 h 157"/>
                <a:gd name="T20" fmla="*/ 960 w 960"/>
                <a:gd name="T21" fmla="*/ 155 h 157"/>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960"/>
                <a:gd name="T34" fmla="*/ 0 h 157"/>
                <a:gd name="T35" fmla="*/ 0 w 960"/>
                <a:gd name="T36" fmla="*/ 0 h 1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60" h="157">
                  <a:moveTo>
                    <a:pt x="0" y="0"/>
                  </a:moveTo>
                  <a:lnTo>
                    <a:pt x="98" y="27"/>
                  </a:lnTo>
                  <a:lnTo>
                    <a:pt x="209" y="53"/>
                  </a:lnTo>
                  <a:lnTo>
                    <a:pt x="340" y="84"/>
                  </a:lnTo>
                  <a:lnTo>
                    <a:pt x="493" y="113"/>
                  </a:lnTo>
                  <a:lnTo>
                    <a:pt x="572" y="126"/>
                  </a:lnTo>
                  <a:lnTo>
                    <a:pt x="654" y="138"/>
                  </a:lnTo>
                  <a:lnTo>
                    <a:pt x="735" y="146"/>
                  </a:lnTo>
                  <a:lnTo>
                    <a:pt x="812" y="153"/>
                  </a:lnTo>
                  <a:lnTo>
                    <a:pt x="887" y="157"/>
                  </a:lnTo>
                  <a:lnTo>
                    <a:pt x="960" y="155"/>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sp>
        <p:nvSpPr>
          <p:cNvPr id="14" name="タイトル プレースホルダー 13"/>
          <p:cNvSpPr>
            <a:spLocks noGrp="1"/>
          </p:cNvSpPr>
          <p:nvPr>
            <p:ph type="title"/>
          </p:nvPr>
        </p:nvSpPr>
        <p:spPr>
          <a:xfrm>
            <a:off x="457200" y="428612"/>
            <a:ext cx="8229600" cy="1143000"/>
          </a:xfrm>
          <a:prstGeom prst="rect">
            <a:avLst/>
          </a:prstGeom>
          <a:effectLst>
            <a:softEdge rad="12700"/>
          </a:effectLst>
        </p:spPr>
        <p:txBody>
          <a:bodyPr vert="horz" rtlCol="0"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1170"/>
            <a:ext cx="8229600" cy="4685350"/>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3" name="図形グループ 2"/>
          <p:cNvGrpSpPr/>
          <p:nvPr/>
        </p:nvGrpSpPr>
        <p:grpSpPr>
          <a:xfrm>
            <a:off x="8072430" y="5827532"/>
            <a:ext cx="1071570" cy="1036602"/>
            <a:chOff x="6357950" y="5000636"/>
            <a:chExt cx="1071570" cy="1036602"/>
          </a:xfrm>
          <a:solidFill>
            <a:schemeClr val="accent1">
              <a:alpha val="30000"/>
            </a:schemeClr>
          </a:solidFill>
        </p:grpSpPr>
        <p:sp>
          <p:nvSpPr>
            <p:cNvPr id="33" name="フリーフォーム 3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4" name="フリーフォーム 3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p:titleStyle>
    <p:body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latin typeface="Times"/>
                <a:cs typeface="Times"/>
              </a:rPr>
              <a:t>Pre-Service Elementary School Teachers’ Beliefs and Practices</a:t>
            </a:r>
            <a:endParaRPr kumimoji="1" lang="ja-JP" altLang="en-US" dirty="0">
              <a:latin typeface="Times"/>
              <a:cs typeface="Times"/>
            </a:endParaRPr>
          </a:p>
        </p:txBody>
      </p:sp>
      <p:sp>
        <p:nvSpPr>
          <p:cNvPr id="3" name="サブタイトル 2"/>
          <p:cNvSpPr>
            <a:spLocks noGrp="1"/>
          </p:cNvSpPr>
          <p:nvPr>
            <p:ph type="subTitle" idx="1"/>
          </p:nvPr>
        </p:nvSpPr>
        <p:spPr>
          <a:xfrm>
            <a:off x="857224" y="3216271"/>
            <a:ext cx="7358114" cy="2466979"/>
          </a:xfrm>
        </p:spPr>
        <p:txBody>
          <a:bodyPr/>
          <a:lstStyle/>
          <a:p>
            <a:r>
              <a:rPr kumimoji="1" lang="en-US" altLang="ja-JP" dirty="0" smtClean="0">
                <a:latin typeface="Times"/>
                <a:cs typeface="Times"/>
              </a:rPr>
              <a:t>Kazuyoshi Sato &amp; </a:t>
            </a:r>
            <a:r>
              <a:rPr lang="en-US" altLang="ja-JP" dirty="0">
                <a:latin typeface="Times"/>
                <a:cs typeface="Times"/>
              </a:rPr>
              <a:t>Tomoko </a:t>
            </a:r>
            <a:r>
              <a:rPr lang="en-US" altLang="ja-JP" dirty="0" err="1" smtClean="0">
                <a:latin typeface="Times"/>
                <a:cs typeface="Times"/>
              </a:rPr>
              <a:t>Yago</a:t>
            </a:r>
            <a:endParaRPr lang="en-US" altLang="ja-JP" dirty="0">
              <a:latin typeface="Times"/>
              <a:cs typeface="Times"/>
            </a:endParaRPr>
          </a:p>
          <a:p>
            <a:r>
              <a:rPr lang="en-US" altLang="ja-JP" dirty="0" smtClean="0">
                <a:latin typeface="Times"/>
                <a:cs typeface="Times"/>
              </a:rPr>
              <a:t> Nagoya </a:t>
            </a:r>
            <a:r>
              <a:rPr lang="en-US" altLang="ja-JP" dirty="0">
                <a:latin typeface="Times"/>
                <a:cs typeface="Times"/>
              </a:rPr>
              <a:t>University of Foreign </a:t>
            </a:r>
            <a:r>
              <a:rPr lang="en-US" altLang="ja-JP" dirty="0" smtClean="0">
                <a:latin typeface="Times"/>
                <a:cs typeface="Times"/>
              </a:rPr>
              <a:t>Studies</a:t>
            </a:r>
          </a:p>
          <a:p>
            <a:endParaRPr lang="en-US" altLang="ja-JP" dirty="0">
              <a:latin typeface="Times"/>
              <a:cs typeface="Times"/>
            </a:endParaRPr>
          </a:p>
          <a:p>
            <a:r>
              <a:rPr lang="en-US" altLang="ja-JP" dirty="0" smtClean="0">
                <a:latin typeface="Times"/>
                <a:cs typeface="Times"/>
              </a:rPr>
              <a:t>Contact : </a:t>
            </a:r>
            <a:r>
              <a:rPr lang="en-US" altLang="ja-JP" dirty="0" err="1" smtClean="0">
                <a:latin typeface="Times"/>
                <a:cs typeface="Times"/>
              </a:rPr>
              <a:t>yoshi@nufs.ac.jp</a:t>
            </a:r>
            <a:endParaRPr lang="en-US" altLang="ja-JP" dirty="0">
              <a:latin typeface="Times"/>
              <a:cs typeface="Times"/>
            </a:endParaRPr>
          </a:p>
          <a:p>
            <a:endParaRPr kumimoji="1" lang="ja-JP" altLang="en-US" dirty="0"/>
          </a:p>
        </p:txBody>
      </p:sp>
    </p:spTree>
    <p:extLst>
      <p:ext uri="{BB962C8B-B14F-4D97-AF65-F5344CB8AC3E}">
        <p14:creationId xmlns:p14="http://schemas.microsoft.com/office/powerpoint/2010/main" val="332287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Research Questions</a:t>
            </a:r>
            <a:endParaRPr kumimoji="1" lang="ja-JP" altLang="en-US" dirty="0"/>
          </a:p>
        </p:txBody>
      </p:sp>
      <p:sp>
        <p:nvSpPr>
          <p:cNvPr id="3" name="コンテンツ プレースホルダー 2"/>
          <p:cNvSpPr>
            <a:spLocks noGrp="1"/>
          </p:cNvSpPr>
          <p:nvPr>
            <p:ph idx="1"/>
          </p:nvPr>
        </p:nvSpPr>
        <p:spPr>
          <a:xfrm>
            <a:off x="428596" y="1614477"/>
            <a:ext cx="8229600" cy="4322773"/>
          </a:xfrm>
        </p:spPr>
        <p:txBody>
          <a:bodyPr/>
          <a:lstStyle/>
          <a:p>
            <a:pPr marL="514350" indent="-514350">
              <a:buAutoNum type="arabicPeriod"/>
            </a:pPr>
            <a:r>
              <a:rPr kumimoji="1" lang="en-US" altLang="ja-JP" dirty="0" smtClean="0">
                <a:latin typeface="Times"/>
                <a:cs typeface="Times"/>
              </a:rPr>
              <a:t>How do pre-service elementary school teachers change their beliefs about language learning and teaching?</a:t>
            </a:r>
          </a:p>
          <a:p>
            <a:pPr marL="514350" indent="-514350">
              <a:buAutoNum type="arabicPeriod"/>
            </a:pPr>
            <a:r>
              <a:rPr lang="en-US" altLang="ja-JP" dirty="0" smtClean="0">
                <a:latin typeface="Times"/>
                <a:cs typeface="Times"/>
              </a:rPr>
              <a:t>How do they develop their teaching skills through the yearlong teacher training course?</a:t>
            </a:r>
          </a:p>
          <a:p>
            <a:pPr marL="0" indent="0">
              <a:buNone/>
            </a:pPr>
            <a:endParaRPr kumimoji="1" lang="ja-JP" altLang="en-US" dirty="0">
              <a:latin typeface="Times"/>
              <a:cs typeface="Times"/>
            </a:endParaRPr>
          </a:p>
        </p:txBody>
      </p:sp>
      <p:sp>
        <p:nvSpPr>
          <p:cNvPr id="5" name="テキスト ボックス 4"/>
          <p:cNvSpPr txBox="1"/>
          <p:nvPr/>
        </p:nvSpPr>
        <p:spPr>
          <a:xfrm>
            <a:off x="1571625" y="1920875"/>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27193790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Methods</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kumimoji="1" lang="en-US" altLang="ja-JP" dirty="0" smtClean="0">
                <a:latin typeface="Times"/>
                <a:cs typeface="Times"/>
              </a:rPr>
              <a:t>1. Participants</a:t>
            </a:r>
            <a:r>
              <a:rPr kumimoji="1" lang="ja-JP" altLang="en-US" dirty="0" smtClean="0">
                <a:latin typeface="Times"/>
                <a:cs typeface="Times"/>
              </a:rPr>
              <a:t> </a:t>
            </a:r>
            <a:r>
              <a:rPr kumimoji="1" lang="en-US" altLang="ja-JP" dirty="0" smtClean="0">
                <a:latin typeface="Times"/>
                <a:cs typeface="Times"/>
              </a:rPr>
              <a:t>(planning</a:t>
            </a:r>
            <a:r>
              <a:rPr kumimoji="1" lang="ja-JP" altLang="en-US" dirty="0" smtClean="0">
                <a:latin typeface="Times"/>
                <a:cs typeface="Times"/>
              </a:rPr>
              <a:t> </a:t>
            </a:r>
            <a:r>
              <a:rPr kumimoji="1" lang="en-US" altLang="ja-JP" dirty="0" smtClean="0">
                <a:latin typeface="Times"/>
                <a:cs typeface="Times"/>
              </a:rPr>
              <a:t>to</a:t>
            </a:r>
            <a:r>
              <a:rPr kumimoji="1" lang="ja-JP" altLang="en-US" dirty="0" smtClean="0">
                <a:latin typeface="Times"/>
                <a:cs typeface="Times"/>
              </a:rPr>
              <a:t> </a:t>
            </a:r>
            <a:r>
              <a:rPr kumimoji="1" lang="en-US" altLang="ja-JP" dirty="0" smtClean="0">
                <a:latin typeface="Times"/>
                <a:cs typeface="Times"/>
              </a:rPr>
              <a:t>be</a:t>
            </a:r>
            <a:r>
              <a:rPr kumimoji="1" lang="ja-JP" altLang="en-US" dirty="0" smtClean="0">
                <a:latin typeface="Times"/>
                <a:cs typeface="Times"/>
              </a:rPr>
              <a:t> </a:t>
            </a:r>
            <a:r>
              <a:rPr kumimoji="1" lang="en-US" altLang="ja-JP" dirty="0" smtClean="0">
                <a:latin typeface="Times"/>
                <a:cs typeface="Times"/>
              </a:rPr>
              <a:t>elementary</a:t>
            </a:r>
            <a:r>
              <a:rPr kumimoji="1" lang="ja-JP" altLang="en-US" dirty="0" smtClean="0">
                <a:latin typeface="Times"/>
                <a:cs typeface="Times"/>
              </a:rPr>
              <a:t> </a:t>
            </a:r>
            <a:r>
              <a:rPr kumimoji="1" lang="en-US" altLang="ja-JP" dirty="0" smtClean="0">
                <a:latin typeface="Times"/>
                <a:cs typeface="Times"/>
              </a:rPr>
              <a:t>school</a:t>
            </a:r>
            <a:r>
              <a:rPr kumimoji="1" lang="ja-JP" altLang="en-US" dirty="0" smtClean="0">
                <a:latin typeface="Times"/>
                <a:cs typeface="Times"/>
              </a:rPr>
              <a:t> </a:t>
            </a:r>
            <a:r>
              <a:rPr kumimoji="1" lang="en-US" altLang="ja-JP" dirty="0" smtClean="0">
                <a:latin typeface="Times"/>
                <a:cs typeface="Times"/>
              </a:rPr>
              <a:t>teachers)</a:t>
            </a:r>
          </a:p>
          <a:p>
            <a:pPr marL="0" indent="0">
              <a:buNone/>
            </a:pPr>
            <a:r>
              <a:rPr kumimoji="1" lang="ja-JP" altLang="en-US" dirty="0" smtClean="0">
                <a:latin typeface="Times"/>
                <a:cs typeface="Times"/>
              </a:rPr>
              <a:t>・</a:t>
            </a:r>
            <a:r>
              <a:rPr kumimoji="1" lang="en-US" altLang="ja-JP" dirty="0" smtClean="0">
                <a:latin typeface="Times"/>
                <a:cs typeface="Times"/>
              </a:rPr>
              <a:t>8 university students (1 fourth-year</a:t>
            </a:r>
            <a:r>
              <a:rPr lang="en-US" altLang="en-US" dirty="0">
                <a:latin typeface="Times"/>
                <a:cs typeface="Times"/>
              </a:rPr>
              <a:t> </a:t>
            </a:r>
            <a:r>
              <a:rPr lang="en-US" altLang="en-US" dirty="0" smtClean="0">
                <a:latin typeface="Times"/>
                <a:cs typeface="Times"/>
              </a:rPr>
              <a:t>female</a:t>
            </a:r>
            <a:r>
              <a:rPr kumimoji="1" lang="en-US" altLang="ja-JP" dirty="0" smtClean="0">
                <a:latin typeface="Times"/>
                <a:cs typeface="Times"/>
              </a:rPr>
              <a:t> </a:t>
            </a:r>
          </a:p>
          <a:p>
            <a:pPr marL="0" indent="0">
              <a:buNone/>
            </a:pPr>
            <a:r>
              <a:rPr lang="ja-JP" altLang="ja-JP" dirty="0">
                <a:latin typeface="Times"/>
                <a:cs typeface="Times"/>
              </a:rPr>
              <a:t>　</a:t>
            </a:r>
            <a:r>
              <a:rPr lang="ja-JP" altLang="en-US" dirty="0" smtClean="0">
                <a:latin typeface="Times"/>
                <a:cs typeface="Times"/>
              </a:rPr>
              <a:t>　</a:t>
            </a:r>
            <a:r>
              <a:rPr kumimoji="1" lang="en-US" altLang="ja-JP" dirty="0" smtClean="0">
                <a:latin typeface="Times"/>
                <a:cs typeface="Times"/>
              </a:rPr>
              <a:t>and 7 third-year students, two males and</a:t>
            </a:r>
          </a:p>
          <a:p>
            <a:pPr marL="0" indent="0">
              <a:buNone/>
            </a:pPr>
            <a:r>
              <a:rPr lang="ja-JP" altLang="ja-JP" dirty="0">
                <a:latin typeface="Times"/>
                <a:cs typeface="Times"/>
              </a:rPr>
              <a:t>　</a:t>
            </a:r>
            <a:r>
              <a:rPr lang="en-US" altLang="en-US" dirty="0">
                <a:latin typeface="Times"/>
                <a:cs typeface="Times"/>
              </a:rPr>
              <a:t> </a:t>
            </a:r>
            <a:r>
              <a:rPr lang="en-US" altLang="en-US" dirty="0" smtClean="0">
                <a:latin typeface="Times"/>
                <a:cs typeface="Times"/>
              </a:rPr>
              <a:t> </a:t>
            </a:r>
            <a:r>
              <a:rPr kumimoji="1" lang="en-US" altLang="ja-JP" dirty="0" smtClean="0">
                <a:latin typeface="Times"/>
                <a:cs typeface="Times"/>
              </a:rPr>
              <a:t> five females)</a:t>
            </a:r>
          </a:p>
          <a:p>
            <a:pPr marL="0" indent="0">
              <a:buNone/>
            </a:pPr>
            <a:r>
              <a:rPr lang="ja-JP" altLang="en-US" dirty="0" smtClean="0">
                <a:latin typeface="Times"/>
                <a:cs typeface="Times"/>
              </a:rPr>
              <a:t>・</a:t>
            </a:r>
            <a:r>
              <a:rPr lang="en-US" altLang="ja-JP" dirty="0" smtClean="0">
                <a:latin typeface="Times"/>
                <a:cs typeface="Times"/>
              </a:rPr>
              <a:t>once a week, 90-minute training class</a:t>
            </a:r>
          </a:p>
          <a:p>
            <a:pPr marL="0" indent="0">
              <a:buNone/>
            </a:pPr>
            <a:r>
              <a:rPr kumimoji="1" lang="ja-JP" altLang="en-US" dirty="0" smtClean="0">
                <a:latin typeface="Times"/>
                <a:cs typeface="Times"/>
              </a:rPr>
              <a:t>・</a:t>
            </a:r>
            <a:r>
              <a:rPr kumimoji="1" lang="en-US" altLang="ja-JP" dirty="0" smtClean="0">
                <a:latin typeface="Times"/>
                <a:cs typeface="Times"/>
              </a:rPr>
              <a:t>15 weeks both in the first and second semester</a:t>
            </a:r>
          </a:p>
          <a:p>
            <a:pPr marL="0" indent="0">
              <a:buNone/>
            </a:pPr>
            <a:r>
              <a:rPr lang="en-US" altLang="ja-JP" dirty="0">
                <a:latin typeface="Times"/>
                <a:cs typeface="Times"/>
              </a:rPr>
              <a:t> </a:t>
            </a:r>
            <a:r>
              <a:rPr lang="en-US" altLang="ja-JP" dirty="0" smtClean="0">
                <a:latin typeface="Times"/>
                <a:cs typeface="Times"/>
              </a:rPr>
              <a:t>      </a:t>
            </a:r>
            <a:r>
              <a:rPr kumimoji="1" lang="en-US" altLang="ja-JP" dirty="0" smtClean="0">
                <a:latin typeface="Times"/>
                <a:cs typeface="Times"/>
              </a:rPr>
              <a:t> in 2015</a:t>
            </a:r>
          </a:p>
          <a:p>
            <a:pPr marL="0" indent="0">
              <a:buNone/>
            </a:pPr>
            <a:r>
              <a:rPr lang="ja-JP" altLang="en-US" dirty="0" smtClean="0">
                <a:latin typeface="Times"/>
                <a:cs typeface="Times"/>
              </a:rPr>
              <a:t>・</a:t>
            </a:r>
            <a:r>
              <a:rPr lang="en-US" altLang="ja-JP" dirty="0" smtClean="0">
                <a:latin typeface="Times"/>
                <a:cs typeface="Times"/>
              </a:rPr>
              <a:t>the level of students’ English </a:t>
            </a:r>
          </a:p>
          <a:p>
            <a:pPr marL="0" indent="0">
              <a:buNone/>
            </a:pPr>
            <a:r>
              <a:rPr lang="en-US" altLang="ja-JP" dirty="0">
                <a:latin typeface="Times"/>
                <a:cs typeface="Times"/>
              </a:rPr>
              <a:t> </a:t>
            </a:r>
            <a:r>
              <a:rPr lang="en-US" altLang="ja-JP" dirty="0" smtClean="0">
                <a:latin typeface="Times"/>
                <a:cs typeface="Times"/>
              </a:rPr>
              <a:t>      (550 to 750 in TOEIC)</a:t>
            </a:r>
            <a:endParaRPr kumimoji="1" lang="ja-JP" altLang="en-US" dirty="0">
              <a:latin typeface="Times"/>
              <a:cs typeface="Times"/>
            </a:endParaRPr>
          </a:p>
        </p:txBody>
      </p:sp>
    </p:spTree>
    <p:extLst>
      <p:ext uri="{BB962C8B-B14F-4D97-AF65-F5344CB8AC3E}">
        <p14:creationId xmlns:p14="http://schemas.microsoft.com/office/powerpoint/2010/main" val="33002838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6" y="519102"/>
            <a:ext cx="8229600" cy="6116648"/>
          </a:xfrm>
        </p:spPr>
        <p:txBody>
          <a:bodyPr/>
          <a:lstStyle/>
          <a:p>
            <a:pPr marL="0" indent="0">
              <a:buNone/>
            </a:pPr>
            <a:r>
              <a:rPr kumimoji="1" lang="en-US" altLang="ja-JP" dirty="0" smtClean="0">
                <a:latin typeface="Times"/>
                <a:cs typeface="Times"/>
              </a:rPr>
              <a:t>2. Teacher Training Program</a:t>
            </a:r>
          </a:p>
          <a:p>
            <a:pPr marL="0" indent="0">
              <a:buNone/>
            </a:pPr>
            <a:r>
              <a:rPr kumimoji="1" lang="ja-JP" altLang="en-US" dirty="0" smtClean="0"/>
              <a:t>・</a:t>
            </a:r>
            <a:r>
              <a:rPr kumimoji="1" lang="en-US" altLang="ja-JP" dirty="0" smtClean="0"/>
              <a:t>Textbook: English for Primary Teachers </a:t>
            </a:r>
          </a:p>
          <a:p>
            <a:pPr marL="0" indent="0">
              <a:buNone/>
            </a:pPr>
            <a:r>
              <a:rPr lang="en-US" altLang="ja-JP" dirty="0">
                <a:latin typeface="Times"/>
                <a:cs typeface="Times"/>
              </a:rPr>
              <a:t> </a:t>
            </a:r>
            <a:r>
              <a:rPr lang="en-US" altLang="ja-JP" dirty="0" smtClean="0">
                <a:latin typeface="Times"/>
                <a:cs typeface="Times"/>
              </a:rPr>
              <a:t>   </a:t>
            </a:r>
            <a:r>
              <a:rPr kumimoji="1" lang="en-US" altLang="ja-JP" dirty="0" smtClean="0">
                <a:latin typeface="Times"/>
                <a:cs typeface="Times"/>
              </a:rPr>
              <a:t>(Slattery &amp; Willis, 2001)</a:t>
            </a:r>
          </a:p>
          <a:p>
            <a:pPr marL="0" indent="0">
              <a:buNone/>
            </a:pPr>
            <a:r>
              <a:rPr lang="ja-JP" altLang="en-US" dirty="0" smtClean="0">
                <a:latin typeface="Times"/>
                <a:cs typeface="Times"/>
              </a:rPr>
              <a:t>・</a:t>
            </a:r>
            <a:r>
              <a:rPr lang="en-US" altLang="ja-JP" dirty="0" smtClean="0">
                <a:latin typeface="Times"/>
                <a:cs typeface="Times"/>
              </a:rPr>
              <a:t>1st semester</a:t>
            </a:r>
          </a:p>
          <a:p>
            <a:pPr marL="0" indent="0">
              <a:buNone/>
            </a:pPr>
            <a:endParaRPr lang="en-US" altLang="ja-JP" dirty="0" smtClean="0">
              <a:latin typeface="Times"/>
              <a:cs typeface="Times"/>
            </a:endParaRPr>
          </a:p>
          <a:p>
            <a:pPr marL="0" indent="0">
              <a:buNone/>
            </a:pPr>
            <a:endParaRPr kumimoji="1" lang="ja-JP" altLang="en-US" dirty="0">
              <a:latin typeface="Times"/>
              <a:cs typeface="Times"/>
            </a:endParaRPr>
          </a:p>
        </p:txBody>
      </p:sp>
      <p:graphicFrame>
        <p:nvGraphicFramePr>
          <p:cNvPr id="4" name="表 3"/>
          <p:cNvGraphicFramePr>
            <a:graphicFrameLocks noGrp="1"/>
          </p:cNvGraphicFramePr>
          <p:nvPr>
            <p:extLst>
              <p:ext uri="{D42A27DB-BD31-4B8C-83A1-F6EECF244321}">
                <p14:modId xmlns:p14="http://schemas.microsoft.com/office/powerpoint/2010/main" val="3488358319"/>
              </p:ext>
            </p:extLst>
          </p:nvPr>
        </p:nvGraphicFramePr>
        <p:xfrm>
          <a:off x="1031875" y="2762250"/>
          <a:ext cx="6778624" cy="3270250"/>
        </p:xfrm>
        <a:graphic>
          <a:graphicData uri="http://schemas.openxmlformats.org/drawingml/2006/table">
            <a:tbl>
              <a:tblPr firstRow="1" bandRow="1">
                <a:tableStyleId>{5C22544A-7EE6-4342-B048-85BDC9FD1C3A}</a:tableStyleId>
              </a:tblPr>
              <a:tblGrid>
                <a:gridCol w="935591"/>
                <a:gridCol w="2525159"/>
                <a:gridCol w="3317874"/>
              </a:tblGrid>
              <a:tr h="370840">
                <a:tc>
                  <a:txBody>
                    <a:bodyPr/>
                    <a:lstStyle/>
                    <a:p>
                      <a:endParaRPr kumimoji="1" lang="ja-JP" altLang="en-US" dirty="0"/>
                    </a:p>
                  </a:txBody>
                  <a:tcPr/>
                </a:tc>
                <a:tc>
                  <a:txBody>
                    <a:bodyPr/>
                    <a:lstStyle/>
                    <a:p>
                      <a:r>
                        <a:rPr kumimoji="1" lang="en-US" altLang="ja-JP" dirty="0" smtClean="0"/>
                        <a:t>Topic</a:t>
                      </a:r>
                      <a:endParaRPr kumimoji="1" lang="ja-JP" altLang="en-US" dirty="0"/>
                    </a:p>
                  </a:txBody>
                  <a:tcPr/>
                </a:tc>
                <a:tc>
                  <a:txBody>
                    <a:bodyPr/>
                    <a:lstStyle/>
                    <a:p>
                      <a:r>
                        <a:rPr kumimoji="1" lang="en-US" altLang="ja-JP" dirty="0" smtClean="0"/>
                        <a:t>Activities</a:t>
                      </a:r>
                      <a:endParaRPr kumimoji="1" lang="ja-JP" altLang="en-US" dirty="0"/>
                    </a:p>
                  </a:txBody>
                  <a:tcPr/>
                </a:tc>
              </a:tr>
              <a:tr h="518160">
                <a:tc>
                  <a:txBody>
                    <a:bodyPr/>
                    <a:lstStyle/>
                    <a:p>
                      <a:r>
                        <a:rPr kumimoji="1" lang="en-US" altLang="ja-JP" dirty="0" smtClean="0"/>
                        <a:t>Unit 1</a:t>
                      </a:r>
                      <a:endParaRPr kumimoji="1" lang="ja-JP" altLang="en-US" dirty="0"/>
                    </a:p>
                  </a:txBody>
                  <a:tcPr/>
                </a:tc>
                <a:tc>
                  <a:txBody>
                    <a:bodyPr/>
                    <a:lstStyle/>
                    <a:p>
                      <a:r>
                        <a:rPr kumimoji="1" lang="en-US" altLang="ja-JP" dirty="0" smtClean="0"/>
                        <a:t>Teaching young leaners</a:t>
                      </a:r>
                      <a:endParaRPr kumimoji="1" lang="ja-JP" altLang="en-US" dirty="0"/>
                    </a:p>
                  </a:txBody>
                  <a:tcPr/>
                </a:tc>
                <a:tc>
                  <a:txBody>
                    <a:bodyPr/>
                    <a:lstStyle/>
                    <a:p>
                      <a:r>
                        <a:rPr kumimoji="1" lang="en-US" altLang="ja-JP" dirty="0" smtClean="0"/>
                        <a:t>Model lesson, Demonstration</a:t>
                      </a:r>
                    </a:p>
                  </a:txBody>
                  <a:tcPr/>
                </a:tc>
              </a:tr>
              <a:tr h="492125">
                <a:tc>
                  <a:txBody>
                    <a:bodyPr/>
                    <a:lstStyle/>
                    <a:p>
                      <a:r>
                        <a:rPr kumimoji="1" lang="en-US" altLang="ja-JP" dirty="0" smtClean="0"/>
                        <a:t>Unit 2</a:t>
                      </a:r>
                      <a:endParaRPr kumimoji="1" lang="ja-JP" altLang="en-US" dirty="0"/>
                    </a:p>
                  </a:txBody>
                  <a:tcPr/>
                </a:tc>
                <a:tc>
                  <a:txBody>
                    <a:bodyPr/>
                    <a:lstStyle/>
                    <a:p>
                      <a:r>
                        <a:rPr kumimoji="1" lang="en-US" altLang="ja-JP" dirty="0" smtClean="0"/>
                        <a:t>Listen and do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Model lesson, Demonstration</a:t>
                      </a:r>
                      <a:endParaRPr kumimoji="1" lang="ja-JP" altLang="en-US" dirty="0" smtClean="0"/>
                    </a:p>
                  </a:txBody>
                  <a:tcPr/>
                </a:tc>
              </a:tr>
              <a:tr h="460375">
                <a:tc>
                  <a:txBody>
                    <a:bodyPr/>
                    <a:lstStyle/>
                    <a:p>
                      <a:r>
                        <a:rPr kumimoji="1" lang="en-US" altLang="ja-JP" dirty="0" smtClean="0"/>
                        <a:t>Unit 3</a:t>
                      </a:r>
                      <a:endParaRPr kumimoji="1" lang="ja-JP" altLang="en-US" dirty="0"/>
                    </a:p>
                  </a:txBody>
                  <a:tcPr/>
                </a:tc>
                <a:tc>
                  <a:txBody>
                    <a:bodyPr/>
                    <a:lstStyle/>
                    <a:p>
                      <a:r>
                        <a:rPr kumimoji="1" lang="en-US" altLang="ja-JP" dirty="0" smtClean="0"/>
                        <a:t>Listen and Make</a:t>
                      </a:r>
                      <a:endParaRPr kumimoji="1" lang="ja-JP" altLang="en-US" dirty="0"/>
                    </a:p>
                  </a:txBody>
                  <a:tcPr/>
                </a:tc>
                <a:tc>
                  <a:txBody>
                    <a:bodyPr/>
                    <a:lstStyle/>
                    <a:p>
                      <a:r>
                        <a:rPr kumimoji="1" lang="en-US" altLang="ja-JP" dirty="0" smtClean="0"/>
                        <a:t>Model lesson, Demonstration</a:t>
                      </a:r>
                      <a:endParaRPr kumimoji="1" lang="ja-JP" altLang="en-US" dirty="0"/>
                    </a:p>
                  </a:txBody>
                  <a:tcPr/>
                </a:tc>
              </a:tr>
              <a:tr h="476250">
                <a:tc>
                  <a:txBody>
                    <a:bodyPr/>
                    <a:lstStyle/>
                    <a:p>
                      <a:r>
                        <a:rPr kumimoji="1" lang="en-US" altLang="ja-JP" dirty="0" smtClean="0"/>
                        <a:t>Unit 4</a:t>
                      </a:r>
                      <a:endParaRPr kumimoji="1" lang="ja-JP" altLang="en-US" dirty="0"/>
                    </a:p>
                  </a:txBody>
                  <a:tcPr/>
                </a:tc>
                <a:tc>
                  <a:txBody>
                    <a:bodyPr/>
                    <a:lstStyle/>
                    <a:p>
                      <a:r>
                        <a:rPr kumimoji="1" lang="en-US" altLang="ja-JP" dirty="0" smtClean="0"/>
                        <a:t>Speaking with support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Model lesson, Demonstration</a:t>
                      </a:r>
                      <a:endParaRPr kumimoji="1" lang="ja-JP" altLang="en-US" dirty="0" smtClean="0"/>
                    </a:p>
                  </a:txBody>
                  <a:tcPr/>
                </a:tc>
              </a:tr>
              <a:tr h="476250">
                <a:tc>
                  <a:txBody>
                    <a:bodyPr/>
                    <a:lstStyle/>
                    <a:p>
                      <a:r>
                        <a:rPr kumimoji="1" lang="en-US" altLang="ja-JP" dirty="0" smtClean="0"/>
                        <a:t>Unit 5</a:t>
                      </a:r>
                      <a:endParaRPr kumimoji="1" lang="ja-JP" altLang="en-US" dirty="0"/>
                    </a:p>
                  </a:txBody>
                  <a:tcPr/>
                </a:tc>
                <a:tc>
                  <a:txBody>
                    <a:bodyPr/>
                    <a:lstStyle/>
                    <a:p>
                      <a:r>
                        <a:rPr kumimoji="1" lang="en-US" altLang="ja-JP" dirty="0" smtClean="0"/>
                        <a:t>Speaking more freely</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Model lesson, Demonstration</a:t>
                      </a:r>
                      <a:endParaRPr kumimoji="1" lang="ja-JP" altLang="en-US" dirty="0" smtClean="0"/>
                    </a:p>
                  </a:txBody>
                  <a:tcPr/>
                </a:tc>
              </a:tr>
              <a:tr h="476250">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Final group project</a:t>
                      </a:r>
                      <a:endParaRPr kumimoji="1" lang="ja-JP" altLang="en-US" dirty="0" smtClean="0"/>
                    </a:p>
                  </a:txBody>
                  <a:tcPr/>
                </a:tc>
              </a:tr>
            </a:tbl>
          </a:graphicData>
        </a:graphic>
      </p:graphicFrame>
    </p:spTree>
    <p:extLst>
      <p:ext uri="{BB962C8B-B14F-4D97-AF65-F5344CB8AC3E}">
        <p14:creationId xmlns:p14="http://schemas.microsoft.com/office/powerpoint/2010/main" val="25729658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6" y="555625"/>
            <a:ext cx="8229600" cy="5746052"/>
          </a:xfrm>
        </p:spPr>
        <p:txBody>
          <a:bodyPr/>
          <a:lstStyle/>
          <a:p>
            <a:pPr marL="0" indent="0">
              <a:buNone/>
            </a:pPr>
            <a:r>
              <a:rPr kumimoji="1" lang="ja-JP" altLang="en-US" dirty="0" smtClean="0">
                <a:latin typeface="Times"/>
                <a:cs typeface="Times"/>
              </a:rPr>
              <a:t>・</a:t>
            </a:r>
            <a:r>
              <a:rPr kumimoji="1" lang="en-US" altLang="ja-JP" dirty="0" smtClean="0">
                <a:latin typeface="Times"/>
                <a:cs typeface="Times"/>
              </a:rPr>
              <a:t>2nd semester</a:t>
            </a:r>
          </a:p>
          <a:p>
            <a:pPr marL="0" indent="0">
              <a:buNone/>
            </a:pPr>
            <a:endParaRPr kumimoji="1" lang="ja-JP" altLang="en-US" dirty="0">
              <a:latin typeface="Times"/>
              <a:cs typeface="Times"/>
            </a:endParaRPr>
          </a:p>
        </p:txBody>
      </p:sp>
      <p:graphicFrame>
        <p:nvGraphicFramePr>
          <p:cNvPr id="5" name="表 4"/>
          <p:cNvGraphicFramePr>
            <a:graphicFrameLocks noGrp="1"/>
          </p:cNvGraphicFramePr>
          <p:nvPr>
            <p:extLst>
              <p:ext uri="{D42A27DB-BD31-4B8C-83A1-F6EECF244321}">
                <p14:modId xmlns:p14="http://schemas.microsoft.com/office/powerpoint/2010/main" val="3906575685"/>
              </p:ext>
            </p:extLst>
          </p:nvPr>
        </p:nvGraphicFramePr>
        <p:xfrm>
          <a:off x="1031873" y="1397000"/>
          <a:ext cx="7175501" cy="3794125"/>
        </p:xfrm>
        <a:graphic>
          <a:graphicData uri="http://schemas.openxmlformats.org/drawingml/2006/table">
            <a:tbl>
              <a:tblPr firstRow="1" bandRow="1">
                <a:tableStyleId>{5C22544A-7EE6-4342-B048-85BDC9FD1C3A}</a:tableStyleId>
              </a:tblPr>
              <a:tblGrid>
                <a:gridCol w="1047752"/>
                <a:gridCol w="3159125"/>
                <a:gridCol w="2968624"/>
              </a:tblGrid>
              <a:tr h="370840">
                <a:tc>
                  <a:txBody>
                    <a:bodyPr/>
                    <a:lstStyle/>
                    <a:p>
                      <a:endParaRPr kumimoji="1" lang="ja-JP" altLang="en-US" dirty="0"/>
                    </a:p>
                  </a:txBody>
                  <a:tcPr/>
                </a:tc>
                <a:tc>
                  <a:txBody>
                    <a:bodyPr/>
                    <a:lstStyle/>
                    <a:p>
                      <a:r>
                        <a:rPr kumimoji="1" lang="ja-JP" altLang="ja-JP" dirty="0" smtClean="0"/>
                        <a:t>T</a:t>
                      </a:r>
                      <a:r>
                        <a:rPr kumimoji="1" lang="en-US" altLang="ja-JP" dirty="0" err="1" smtClean="0"/>
                        <a:t>opic</a:t>
                      </a:r>
                      <a:endParaRPr kumimoji="1" lang="ja-JP" altLang="en-US" dirty="0"/>
                    </a:p>
                  </a:txBody>
                  <a:tcPr/>
                </a:tc>
                <a:tc>
                  <a:txBody>
                    <a:bodyPr/>
                    <a:lstStyle/>
                    <a:p>
                      <a:r>
                        <a:rPr kumimoji="1" lang="en-US" altLang="ja-JP" dirty="0" smtClean="0"/>
                        <a:t>Activities</a:t>
                      </a:r>
                      <a:endParaRPr kumimoji="1" lang="ja-JP" altLang="en-US" dirty="0"/>
                    </a:p>
                  </a:txBody>
                  <a:tcPr/>
                </a:tc>
              </a:tr>
              <a:tr h="502285">
                <a:tc>
                  <a:txBody>
                    <a:bodyPr/>
                    <a:lstStyle/>
                    <a:p>
                      <a:r>
                        <a:rPr kumimoji="1" lang="en-US" altLang="ja-JP" dirty="0" smtClean="0"/>
                        <a:t>Unit 6</a:t>
                      </a:r>
                      <a:endParaRPr kumimoji="1" lang="ja-JP" altLang="en-US" dirty="0"/>
                    </a:p>
                  </a:txBody>
                  <a:tcPr/>
                </a:tc>
                <a:tc>
                  <a:txBody>
                    <a:bodyPr/>
                    <a:lstStyle/>
                    <a:p>
                      <a:r>
                        <a:rPr kumimoji="1" lang="en-US" altLang="ja-JP" dirty="0" smtClean="0"/>
                        <a:t>Reading</a:t>
                      </a:r>
                      <a:r>
                        <a:rPr kumimoji="1" lang="ja-JP" altLang="en-US" dirty="0" smtClean="0"/>
                        <a:t> </a:t>
                      </a:r>
                      <a:r>
                        <a:rPr kumimoji="1" lang="en-US" altLang="ja-JP" dirty="0" smtClean="0"/>
                        <a:t>in English</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Model lesson, Demonstration</a:t>
                      </a:r>
                    </a:p>
                    <a:p>
                      <a:endParaRPr kumimoji="1" lang="ja-JP" altLang="en-US" dirty="0"/>
                    </a:p>
                  </a:txBody>
                  <a:tcPr/>
                </a:tc>
              </a:tr>
              <a:tr h="497205">
                <a:tc>
                  <a:txBody>
                    <a:bodyPr/>
                    <a:lstStyle/>
                    <a:p>
                      <a:r>
                        <a:rPr kumimoji="1" lang="en-US" altLang="ja-JP" dirty="0" smtClean="0"/>
                        <a:t>Unit 7</a:t>
                      </a:r>
                      <a:endParaRPr kumimoji="1" lang="ja-JP" altLang="en-US" dirty="0"/>
                    </a:p>
                  </a:txBody>
                  <a:tcPr/>
                </a:tc>
                <a:tc>
                  <a:txBody>
                    <a:bodyPr/>
                    <a:lstStyle/>
                    <a:p>
                      <a:r>
                        <a:rPr kumimoji="1" lang="en-US" altLang="ja-JP" dirty="0" smtClean="0"/>
                        <a:t>Writing in English</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Model lesson, Demonstration</a:t>
                      </a:r>
                    </a:p>
                  </a:txBody>
                  <a:tcPr/>
                </a:tc>
              </a:tr>
              <a:tr h="523875">
                <a:tc>
                  <a:txBody>
                    <a:bodyPr/>
                    <a:lstStyle/>
                    <a:p>
                      <a:r>
                        <a:rPr kumimoji="1" lang="en-US" altLang="ja-JP" dirty="0" smtClean="0"/>
                        <a:t>Unit 8</a:t>
                      </a:r>
                      <a:endParaRPr kumimoji="1" lang="ja-JP" altLang="en-US" dirty="0"/>
                    </a:p>
                  </a:txBody>
                  <a:tcPr/>
                </a:tc>
                <a:tc>
                  <a:txBody>
                    <a:bodyPr/>
                    <a:lstStyle/>
                    <a:p>
                      <a:r>
                        <a:rPr kumimoji="1" lang="en-US" altLang="ja-JP" dirty="0" smtClean="0"/>
                        <a:t>Reading and telling stories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Model lesson, Demonstration</a:t>
                      </a:r>
                    </a:p>
                  </a:txBody>
                  <a:tcPr/>
                </a:tc>
              </a:tr>
              <a:tr h="539750">
                <a:tc>
                  <a:txBody>
                    <a:bodyPr/>
                    <a:lstStyle/>
                    <a:p>
                      <a:r>
                        <a:rPr kumimoji="1" lang="en-US" altLang="ja-JP" dirty="0" smtClean="0"/>
                        <a:t>Unit 9</a:t>
                      </a:r>
                      <a:endParaRPr kumimoji="1" lang="ja-JP" altLang="en-US" dirty="0"/>
                    </a:p>
                  </a:txBody>
                  <a:tcPr/>
                </a:tc>
                <a:tc>
                  <a:txBody>
                    <a:bodyPr/>
                    <a:lstStyle/>
                    <a:p>
                      <a:r>
                        <a:rPr kumimoji="1" lang="en-US" altLang="ja-JP" dirty="0" smtClean="0"/>
                        <a:t>Story activities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Model lesson, Demonstration</a:t>
                      </a:r>
                    </a:p>
                  </a:txBody>
                  <a:tcPr/>
                </a:tc>
              </a:tr>
              <a:tr h="370840">
                <a:tc>
                  <a:txBody>
                    <a:bodyPr/>
                    <a:lstStyle/>
                    <a:p>
                      <a:r>
                        <a:rPr kumimoji="1" lang="en-US" altLang="ja-JP" dirty="0" smtClean="0"/>
                        <a:t>Unit 10</a:t>
                      </a:r>
                      <a:endParaRPr kumimoji="1" lang="ja-JP" altLang="en-US" dirty="0"/>
                    </a:p>
                  </a:txBody>
                  <a:tcPr/>
                </a:tc>
                <a:tc>
                  <a:txBody>
                    <a:bodyPr/>
                    <a:lstStyle/>
                    <a:p>
                      <a:r>
                        <a:rPr kumimoji="1" lang="en-US" altLang="ja-JP" dirty="0" smtClean="0"/>
                        <a:t>Planning for effective use of English in the classroom</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Model lesson, Demonstration</a:t>
                      </a:r>
                    </a:p>
                  </a:txBody>
                  <a:tcPr/>
                </a:tc>
              </a:tr>
              <a:tr h="582295">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Final group project</a:t>
                      </a:r>
                    </a:p>
                  </a:txBody>
                  <a:tcPr/>
                </a:tc>
              </a:tr>
            </a:tbl>
          </a:graphicData>
        </a:graphic>
      </p:graphicFrame>
    </p:spTree>
    <p:extLst>
      <p:ext uri="{BB962C8B-B14F-4D97-AF65-F5344CB8AC3E}">
        <p14:creationId xmlns:p14="http://schemas.microsoft.com/office/powerpoint/2010/main" val="292888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Methods</a:t>
            </a:r>
            <a:endParaRPr kumimoji="1" lang="ja-JP" altLang="en-US" dirty="0"/>
          </a:p>
        </p:txBody>
      </p:sp>
      <p:sp>
        <p:nvSpPr>
          <p:cNvPr id="3" name="コンテンツ プレースホルダー 2"/>
          <p:cNvSpPr>
            <a:spLocks noGrp="1"/>
          </p:cNvSpPr>
          <p:nvPr>
            <p:ph idx="1"/>
          </p:nvPr>
        </p:nvSpPr>
        <p:spPr>
          <a:xfrm>
            <a:off x="428596" y="1614477"/>
            <a:ext cx="8410604" cy="4687200"/>
          </a:xfrm>
        </p:spPr>
        <p:txBody>
          <a:bodyPr>
            <a:normAutofit fontScale="85000" lnSpcReduction="10000"/>
          </a:bodyPr>
          <a:lstStyle/>
          <a:p>
            <a:pPr marL="0" indent="0">
              <a:buNone/>
            </a:pPr>
            <a:r>
              <a:rPr lang="en-US" altLang="ja-JP" dirty="0">
                <a:latin typeface="Times"/>
                <a:cs typeface="Times"/>
              </a:rPr>
              <a:t>3</a:t>
            </a:r>
            <a:r>
              <a:rPr kumimoji="1" lang="en-US" altLang="ja-JP" dirty="0" smtClean="0">
                <a:latin typeface="Times"/>
                <a:cs typeface="Times"/>
              </a:rPr>
              <a:t>. Data Collection</a:t>
            </a:r>
          </a:p>
          <a:p>
            <a:pPr marL="0" indent="0">
              <a:buNone/>
            </a:pPr>
            <a:r>
              <a:rPr lang="en-US" altLang="en-US" dirty="0" smtClean="0">
                <a:latin typeface="Times"/>
                <a:cs typeface="Times"/>
              </a:rPr>
              <a:t>(1) </a:t>
            </a:r>
            <a:r>
              <a:rPr kumimoji="1" lang="en-US" altLang="ja-JP" dirty="0" smtClean="0">
                <a:latin typeface="Times"/>
                <a:cs typeface="Times"/>
              </a:rPr>
              <a:t>Survey</a:t>
            </a:r>
            <a:r>
              <a:rPr kumimoji="1" lang="ja-JP" altLang="en-US" dirty="0" smtClean="0">
                <a:latin typeface="Times"/>
                <a:cs typeface="Times"/>
              </a:rPr>
              <a:t> </a:t>
            </a:r>
            <a:r>
              <a:rPr kumimoji="1" lang="en-US" altLang="ja-JP" dirty="0" smtClean="0">
                <a:latin typeface="Times"/>
                <a:cs typeface="Times"/>
              </a:rPr>
              <a:t>based</a:t>
            </a:r>
            <a:r>
              <a:rPr kumimoji="1" lang="ja-JP" altLang="en-US" dirty="0" smtClean="0">
                <a:latin typeface="Times"/>
                <a:cs typeface="Times"/>
              </a:rPr>
              <a:t> </a:t>
            </a:r>
            <a:r>
              <a:rPr kumimoji="1" lang="en-US" altLang="ja-JP" dirty="0" smtClean="0">
                <a:latin typeface="Times"/>
                <a:cs typeface="Times"/>
              </a:rPr>
              <a:t>on the Beliefs about Language Learning</a:t>
            </a:r>
          </a:p>
          <a:p>
            <a:pPr marL="0" indent="0">
              <a:buNone/>
            </a:pPr>
            <a:r>
              <a:rPr kumimoji="1" lang="en-US" altLang="ja-JP" dirty="0" smtClean="0">
                <a:latin typeface="Times"/>
                <a:cs typeface="Times"/>
              </a:rPr>
              <a:t>      </a:t>
            </a:r>
            <a:r>
              <a:rPr lang="en-US" altLang="ja-JP" dirty="0" smtClean="0">
                <a:latin typeface="Times"/>
                <a:cs typeface="Times"/>
              </a:rPr>
              <a:t>Inventory (BALLI) and the Foreign Language Survey</a:t>
            </a:r>
          </a:p>
          <a:p>
            <a:pPr marL="0" indent="0">
              <a:buNone/>
            </a:pPr>
            <a:r>
              <a:rPr lang="en-US" altLang="ja-JP" dirty="0">
                <a:latin typeface="Times"/>
                <a:cs typeface="Times"/>
              </a:rPr>
              <a:t> </a:t>
            </a:r>
            <a:r>
              <a:rPr lang="en-US" altLang="ja-JP" dirty="0" smtClean="0">
                <a:latin typeface="Times"/>
                <a:cs typeface="Times"/>
              </a:rPr>
              <a:t>     (FLAS)</a:t>
            </a:r>
            <a:r>
              <a:rPr kumimoji="1" lang="en-US" altLang="ja-JP" dirty="0" smtClean="0">
                <a:latin typeface="Times"/>
                <a:cs typeface="Times"/>
              </a:rPr>
              <a:t> (33 items, three times): May, July, January</a:t>
            </a:r>
          </a:p>
          <a:p>
            <a:pPr marL="0" indent="0">
              <a:buNone/>
            </a:pPr>
            <a:r>
              <a:rPr lang="en-US" altLang="en-US" dirty="0" smtClean="0">
                <a:latin typeface="Times"/>
                <a:cs typeface="Times"/>
              </a:rPr>
              <a:t>(2) </a:t>
            </a:r>
            <a:r>
              <a:rPr lang="en-US" altLang="ja-JP" dirty="0" smtClean="0">
                <a:latin typeface="Times"/>
                <a:cs typeface="Times"/>
              </a:rPr>
              <a:t>Reflection log (30 times): after every class (in English)</a:t>
            </a:r>
          </a:p>
          <a:p>
            <a:pPr marL="0" indent="0">
              <a:buNone/>
            </a:pPr>
            <a:r>
              <a:rPr lang="en-US" altLang="en-US" dirty="0" smtClean="0">
                <a:latin typeface="Times"/>
                <a:cs typeface="Times"/>
              </a:rPr>
              <a:t>(3) </a:t>
            </a:r>
            <a:r>
              <a:rPr lang="en-US" altLang="ja-JP" dirty="0" smtClean="0">
                <a:latin typeface="Times"/>
                <a:cs typeface="Times"/>
              </a:rPr>
              <a:t>Classroom observation by the 2</a:t>
            </a:r>
            <a:r>
              <a:rPr lang="en-US" altLang="ja-JP" baseline="30000" dirty="0" smtClean="0">
                <a:latin typeface="Times"/>
                <a:cs typeface="Times"/>
              </a:rPr>
              <a:t>nd</a:t>
            </a:r>
            <a:r>
              <a:rPr lang="en-US" altLang="ja-JP" dirty="0" smtClean="0">
                <a:latin typeface="Times"/>
                <a:cs typeface="Times"/>
              </a:rPr>
              <a:t> researcher</a:t>
            </a:r>
          </a:p>
          <a:p>
            <a:pPr marL="0" indent="0">
              <a:buNone/>
            </a:pPr>
            <a:r>
              <a:rPr lang="en-US" altLang="ja-JP" dirty="0">
                <a:latin typeface="Times"/>
                <a:cs typeface="Times"/>
              </a:rPr>
              <a:t> </a:t>
            </a:r>
            <a:r>
              <a:rPr lang="en-US" altLang="ja-JP" dirty="0" smtClean="0">
                <a:latin typeface="Times"/>
                <a:cs typeface="Times"/>
              </a:rPr>
              <a:t>    (30 classes)</a:t>
            </a:r>
          </a:p>
          <a:p>
            <a:pPr marL="0" indent="0">
              <a:buNone/>
            </a:pPr>
            <a:r>
              <a:rPr lang="en-US" altLang="en-US" dirty="0" smtClean="0">
                <a:latin typeface="Times"/>
                <a:cs typeface="Times"/>
              </a:rPr>
              <a:t>(4) </a:t>
            </a:r>
            <a:r>
              <a:rPr lang="en-US" altLang="ja-JP" dirty="0" smtClean="0">
                <a:latin typeface="Times"/>
                <a:cs typeface="Times"/>
              </a:rPr>
              <a:t>Lesson plan (two final projects)</a:t>
            </a:r>
          </a:p>
          <a:p>
            <a:pPr marL="0" indent="0">
              <a:buNone/>
            </a:pPr>
            <a:r>
              <a:rPr lang="en-US" altLang="en-US" dirty="0" smtClean="0">
                <a:latin typeface="Times"/>
                <a:cs typeface="Times"/>
              </a:rPr>
              <a:t>(</a:t>
            </a:r>
            <a:r>
              <a:rPr lang="en-US" altLang="en-US" dirty="0">
                <a:latin typeface="Times"/>
                <a:cs typeface="Times"/>
              </a:rPr>
              <a:t>5</a:t>
            </a:r>
            <a:r>
              <a:rPr lang="en-US" altLang="en-US" dirty="0" smtClean="0">
                <a:latin typeface="Times"/>
                <a:cs typeface="Times"/>
              </a:rPr>
              <a:t>) </a:t>
            </a:r>
            <a:r>
              <a:rPr lang="en-US" altLang="ja-JP" dirty="0" smtClean="0">
                <a:latin typeface="Times"/>
                <a:cs typeface="Times"/>
              </a:rPr>
              <a:t>Interview (twice): </a:t>
            </a:r>
            <a:r>
              <a:rPr lang="en-US" altLang="ja-JP" dirty="0">
                <a:latin typeface="Times"/>
                <a:cs typeface="Times"/>
              </a:rPr>
              <a:t>July, </a:t>
            </a:r>
            <a:r>
              <a:rPr lang="en-US" altLang="ja-JP" dirty="0" smtClean="0">
                <a:latin typeface="Times"/>
                <a:cs typeface="Times"/>
              </a:rPr>
              <a:t>January (in Japanese, </a:t>
            </a:r>
          </a:p>
          <a:p>
            <a:pPr marL="0" indent="0">
              <a:buNone/>
            </a:pPr>
            <a:r>
              <a:rPr lang="en-US" altLang="ja-JP" dirty="0">
                <a:latin typeface="Times"/>
                <a:cs typeface="Times"/>
              </a:rPr>
              <a:t> </a:t>
            </a:r>
            <a:r>
              <a:rPr lang="en-US" altLang="ja-JP" dirty="0" smtClean="0">
                <a:latin typeface="Times"/>
                <a:cs typeface="Times"/>
              </a:rPr>
              <a:t>     about 15-20 minutes per student)</a:t>
            </a:r>
            <a:endParaRPr lang="en-US" altLang="ja-JP" dirty="0">
              <a:latin typeface="Times"/>
              <a:cs typeface="Times"/>
            </a:endParaRPr>
          </a:p>
          <a:p>
            <a:pPr marL="0" indent="0">
              <a:buNone/>
            </a:pPr>
            <a:endParaRPr kumimoji="1" lang="ja-JP" altLang="en-US" dirty="0">
              <a:latin typeface="Times"/>
              <a:cs typeface="Times"/>
            </a:endParaRPr>
          </a:p>
        </p:txBody>
      </p:sp>
    </p:spTree>
    <p:extLst>
      <p:ext uri="{BB962C8B-B14F-4D97-AF65-F5344CB8AC3E}">
        <p14:creationId xmlns:p14="http://schemas.microsoft.com/office/powerpoint/2010/main" val="9674485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Methods</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en-US" altLang="ja-JP" dirty="0" smtClean="0">
                <a:latin typeface="Times"/>
                <a:cs typeface="Times"/>
              </a:rPr>
              <a:t>4.</a:t>
            </a:r>
            <a:r>
              <a:rPr kumimoji="1" lang="ja-JP" altLang="en-US" dirty="0" smtClean="0">
                <a:latin typeface="Times"/>
                <a:cs typeface="Times"/>
              </a:rPr>
              <a:t> </a:t>
            </a:r>
            <a:r>
              <a:rPr kumimoji="1" lang="en-US" altLang="ja-JP" dirty="0" smtClean="0">
                <a:latin typeface="Times"/>
                <a:cs typeface="Times"/>
              </a:rPr>
              <a:t>Data</a:t>
            </a:r>
            <a:r>
              <a:rPr kumimoji="1" lang="ja-JP" altLang="en-US" dirty="0" smtClean="0">
                <a:latin typeface="Times"/>
                <a:cs typeface="Times"/>
              </a:rPr>
              <a:t> </a:t>
            </a:r>
            <a:r>
              <a:rPr kumimoji="1" lang="en-US" altLang="ja-JP" dirty="0" smtClean="0">
                <a:latin typeface="Times"/>
                <a:cs typeface="Times"/>
              </a:rPr>
              <a:t>Analysis</a:t>
            </a:r>
          </a:p>
          <a:p>
            <a:pPr marL="0" indent="0">
              <a:buNone/>
            </a:pPr>
            <a:r>
              <a:rPr kumimoji="1" lang="en-US" altLang="ja-JP" dirty="0" smtClean="0">
                <a:latin typeface="Times"/>
                <a:cs typeface="Times"/>
              </a:rPr>
              <a:t>Inductive approaches were used to analyze the qualitative data from </a:t>
            </a:r>
            <a:r>
              <a:rPr lang="en-US" altLang="ja-JP" dirty="0" smtClean="0">
                <a:latin typeface="Times"/>
                <a:cs typeface="Times"/>
              </a:rPr>
              <a:t>observations, interviews, self-evaluations, and documents (lesson plans) (</a:t>
            </a:r>
            <a:r>
              <a:rPr lang="en-US" altLang="ja-JP" dirty="0">
                <a:latin typeface="Times"/>
                <a:cs typeface="Times"/>
              </a:rPr>
              <a:t>Lincoln &amp; </a:t>
            </a:r>
            <a:r>
              <a:rPr lang="en-US" altLang="ja-JP" dirty="0" err="1">
                <a:latin typeface="Times"/>
                <a:cs typeface="Times"/>
              </a:rPr>
              <a:t>Guba</a:t>
            </a:r>
            <a:r>
              <a:rPr lang="en-US" altLang="ja-JP" dirty="0">
                <a:latin typeface="Times"/>
                <a:cs typeface="Times"/>
              </a:rPr>
              <a:t>, 1985; Silverman, </a:t>
            </a:r>
            <a:r>
              <a:rPr lang="en-US" altLang="ja-JP" dirty="0" smtClean="0">
                <a:latin typeface="Times"/>
                <a:cs typeface="Times"/>
              </a:rPr>
              <a:t>1993). </a:t>
            </a:r>
            <a:r>
              <a:rPr lang="en-US" altLang="ja-JP" dirty="0">
                <a:latin typeface="Times"/>
                <a:cs typeface="Times"/>
              </a:rPr>
              <a:t>D</a:t>
            </a:r>
            <a:r>
              <a:rPr lang="en-US" altLang="ja-JP" dirty="0" smtClean="0">
                <a:latin typeface="Times"/>
                <a:cs typeface="Times"/>
              </a:rPr>
              <a:t>ata </a:t>
            </a:r>
            <a:r>
              <a:rPr lang="en-US" altLang="ja-JP" dirty="0">
                <a:latin typeface="Times"/>
                <a:cs typeface="Times"/>
              </a:rPr>
              <a:t>were carefully read repeatedly identifying any category that might encode cultural meaning (Lincoln &amp; </a:t>
            </a:r>
            <a:r>
              <a:rPr lang="en-US" altLang="ja-JP" dirty="0" err="1">
                <a:latin typeface="Times"/>
                <a:cs typeface="Times"/>
              </a:rPr>
              <a:t>Guba</a:t>
            </a:r>
            <a:r>
              <a:rPr lang="en-US" altLang="ja-JP" dirty="0">
                <a:latin typeface="Times"/>
                <a:cs typeface="Times"/>
              </a:rPr>
              <a:t>, 1985).</a:t>
            </a:r>
            <a:r>
              <a:rPr lang="ja-JP" altLang="ja-JP" dirty="0">
                <a:latin typeface="Times"/>
                <a:cs typeface="Times"/>
              </a:rPr>
              <a:t> </a:t>
            </a:r>
            <a:endParaRPr kumimoji="1" lang="en-US" altLang="ja-JP" dirty="0" smtClean="0">
              <a:latin typeface="Times"/>
              <a:cs typeface="Times"/>
            </a:endParaRPr>
          </a:p>
          <a:p>
            <a:pPr marL="0" indent="0">
              <a:buNone/>
            </a:pPr>
            <a:r>
              <a:rPr lang="en-US" altLang="ja-JP" dirty="0" smtClean="0">
                <a:latin typeface="Times"/>
                <a:cs typeface="Times"/>
              </a:rPr>
              <a:t>Both quantitative data (survey) and qualitative data were analyzed and integrated for this study. </a:t>
            </a:r>
            <a:endParaRPr kumimoji="1" lang="en-US" altLang="ja-JP" dirty="0" smtClean="0">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13678504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latin typeface="Times"/>
                <a:cs typeface="Times"/>
              </a:rPr>
              <a:t>1. Quantitative Data (surveys): Salient items in January.</a:t>
            </a:r>
          </a:p>
          <a:p>
            <a:pPr marL="0" indent="0">
              <a:buNone/>
            </a:pPr>
            <a:endParaRPr kumimoji="1" lang="ja-JP" altLang="en-US" dirty="0">
              <a:latin typeface="Times"/>
              <a:cs typeface="Times"/>
            </a:endParaRPr>
          </a:p>
        </p:txBody>
      </p:sp>
      <p:graphicFrame>
        <p:nvGraphicFramePr>
          <p:cNvPr id="5" name="表 4"/>
          <p:cNvGraphicFramePr>
            <a:graphicFrameLocks noGrp="1"/>
          </p:cNvGraphicFramePr>
          <p:nvPr>
            <p:extLst>
              <p:ext uri="{D42A27DB-BD31-4B8C-83A1-F6EECF244321}">
                <p14:modId xmlns:p14="http://schemas.microsoft.com/office/powerpoint/2010/main" val="1468664276"/>
              </p:ext>
            </p:extLst>
          </p:nvPr>
        </p:nvGraphicFramePr>
        <p:xfrm>
          <a:off x="428596" y="2728717"/>
          <a:ext cx="8423856" cy="3347720"/>
        </p:xfrm>
        <a:graphic>
          <a:graphicData uri="http://schemas.openxmlformats.org/drawingml/2006/table">
            <a:tbl>
              <a:tblPr firstRow="1" bandRow="1">
                <a:tableStyleId>{5C22544A-7EE6-4342-B048-85BDC9FD1C3A}</a:tableStyleId>
              </a:tblPr>
              <a:tblGrid>
                <a:gridCol w="525330"/>
                <a:gridCol w="732699"/>
                <a:gridCol w="7165827"/>
              </a:tblGrid>
              <a:tr h="0">
                <a:tc>
                  <a:txBody>
                    <a:bodyPr/>
                    <a:lstStyle/>
                    <a:p>
                      <a:r>
                        <a:rPr kumimoji="1" lang="en-US" altLang="ja-JP" sz="1600" dirty="0" smtClean="0"/>
                        <a:t>No.</a:t>
                      </a:r>
                      <a:endParaRPr kumimoji="1" lang="ja-JP" altLang="en-US" sz="1600" dirty="0"/>
                    </a:p>
                  </a:txBody>
                  <a:tcPr/>
                </a:tc>
                <a:tc>
                  <a:txBody>
                    <a:bodyPr/>
                    <a:lstStyle/>
                    <a:p>
                      <a:r>
                        <a:rPr kumimoji="1" lang="en-US" altLang="ja-JP" sz="1600" dirty="0" smtClean="0"/>
                        <a:t>Mean</a:t>
                      </a:r>
                      <a:endParaRPr kumimoji="1" lang="ja-JP" altLang="en-US" sz="1600" dirty="0"/>
                    </a:p>
                  </a:txBody>
                  <a:tcPr/>
                </a:tc>
                <a:tc>
                  <a:txBody>
                    <a:bodyPr/>
                    <a:lstStyle/>
                    <a:p>
                      <a:r>
                        <a:rPr kumimoji="1" lang="en-US" altLang="ja-JP" sz="1600" dirty="0" smtClean="0"/>
                        <a:t>Statement</a:t>
                      </a:r>
                      <a:endParaRPr kumimoji="1" lang="ja-JP" altLang="en-US" sz="1600" dirty="0"/>
                    </a:p>
                  </a:txBody>
                  <a:tcPr/>
                </a:tc>
              </a:tr>
              <a:tr h="370840">
                <a:tc>
                  <a:txBody>
                    <a:bodyPr/>
                    <a:lstStyle/>
                    <a:p>
                      <a:r>
                        <a:rPr kumimoji="1" lang="en-US" altLang="ja-JP" sz="1600" dirty="0" smtClean="0">
                          <a:solidFill>
                            <a:srgbClr val="0070C0"/>
                          </a:solidFill>
                        </a:rPr>
                        <a:t>32</a:t>
                      </a:r>
                      <a:endParaRPr kumimoji="1" lang="ja-JP" altLang="en-US" sz="1600" dirty="0">
                        <a:solidFill>
                          <a:srgbClr val="0070C0"/>
                        </a:solidFill>
                      </a:endParaRPr>
                    </a:p>
                  </a:txBody>
                  <a:tcPr/>
                </a:tc>
                <a:tc>
                  <a:txBody>
                    <a:bodyPr/>
                    <a:lstStyle/>
                    <a:p>
                      <a:r>
                        <a:rPr kumimoji="1" lang="en-US" altLang="ja-JP" sz="1600" dirty="0" smtClean="0">
                          <a:solidFill>
                            <a:srgbClr val="0070C0"/>
                          </a:solidFill>
                        </a:rPr>
                        <a:t>4.50</a:t>
                      </a:r>
                      <a:endParaRPr kumimoji="1" lang="ja-JP" altLang="en-US" sz="1600" dirty="0">
                        <a:solidFill>
                          <a:srgbClr val="0070C0"/>
                        </a:solidFill>
                      </a:endParaRPr>
                    </a:p>
                  </a:txBody>
                  <a:tcPr/>
                </a:tc>
                <a:tc>
                  <a:txBody>
                    <a:bodyPr/>
                    <a:lstStyle/>
                    <a:p>
                      <a:r>
                        <a:rPr kumimoji="1" lang="en-US" altLang="ja-JP" sz="1600" dirty="0" smtClean="0">
                          <a:solidFill>
                            <a:srgbClr val="0070C0"/>
                          </a:solidFill>
                        </a:rPr>
                        <a:t>Language learning should</a:t>
                      </a:r>
                      <a:r>
                        <a:rPr kumimoji="1" lang="en-US" altLang="ja-JP" sz="1600" baseline="0" dirty="0" smtClean="0">
                          <a:solidFill>
                            <a:srgbClr val="0070C0"/>
                          </a:solidFill>
                        </a:rPr>
                        <a:t> be fun. </a:t>
                      </a:r>
                      <a:endParaRPr kumimoji="1" lang="ja-JP" altLang="en-US" sz="1600" dirty="0">
                        <a:solidFill>
                          <a:srgbClr val="0070C0"/>
                        </a:solidFill>
                      </a:endParaRPr>
                    </a:p>
                  </a:txBody>
                  <a:tcPr/>
                </a:tc>
              </a:tr>
              <a:tr h="370840">
                <a:tc>
                  <a:txBody>
                    <a:bodyPr/>
                    <a:lstStyle/>
                    <a:p>
                      <a:r>
                        <a:rPr kumimoji="1" lang="en-US" altLang="ja-JP" sz="1600" dirty="0" smtClean="0"/>
                        <a:t>7</a:t>
                      </a:r>
                      <a:endParaRPr kumimoji="1" lang="ja-JP" altLang="en-US" sz="1600" dirty="0"/>
                    </a:p>
                  </a:txBody>
                  <a:tcPr/>
                </a:tc>
                <a:tc>
                  <a:txBody>
                    <a:bodyPr/>
                    <a:lstStyle/>
                    <a:p>
                      <a:r>
                        <a:rPr kumimoji="1" lang="en-US" altLang="ja-JP" sz="1600" dirty="0" smtClean="0"/>
                        <a:t>4.38</a:t>
                      </a:r>
                      <a:endParaRPr kumimoji="1" lang="ja-JP" altLang="en-US" sz="1600" dirty="0"/>
                    </a:p>
                  </a:txBody>
                  <a:tcPr/>
                </a:tc>
                <a:tc>
                  <a:txBody>
                    <a:bodyPr/>
                    <a:lstStyle/>
                    <a:p>
                      <a:r>
                        <a:rPr kumimoji="1" lang="en-US" altLang="ja-JP" sz="1600" dirty="0" smtClean="0"/>
                        <a:t>You shouldn’t say anything in the language until you can say it correctly.</a:t>
                      </a:r>
                      <a:endParaRPr kumimoji="1" lang="ja-JP" altLang="en-US" sz="1600" dirty="0"/>
                    </a:p>
                  </a:txBody>
                  <a:tcPr/>
                </a:tc>
              </a:tr>
              <a:tr h="370840">
                <a:tc>
                  <a:txBody>
                    <a:bodyPr/>
                    <a:lstStyle/>
                    <a:p>
                      <a:r>
                        <a:rPr kumimoji="1" lang="en-US" altLang="ja-JP" sz="1600" dirty="0" smtClean="0"/>
                        <a:t>21</a:t>
                      </a:r>
                      <a:endParaRPr kumimoji="1" lang="ja-JP" altLang="en-US" sz="1600" dirty="0"/>
                    </a:p>
                  </a:txBody>
                  <a:tcPr/>
                </a:tc>
                <a:tc>
                  <a:txBody>
                    <a:bodyPr/>
                    <a:lstStyle/>
                    <a:p>
                      <a:r>
                        <a:rPr kumimoji="1" lang="en-US" altLang="ja-JP" sz="1600" dirty="0" smtClean="0"/>
                        <a:t>4.13</a:t>
                      </a:r>
                      <a:endParaRPr kumimoji="1" lang="ja-JP" altLang="en-US" sz="1600" dirty="0"/>
                    </a:p>
                  </a:txBody>
                  <a:tcPr/>
                </a:tc>
                <a:tc>
                  <a:txBody>
                    <a:bodyPr/>
                    <a:lstStyle/>
                    <a:p>
                      <a:r>
                        <a:rPr kumimoji="1" lang="en-US" altLang="ja-JP" sz="1600" dirty="0" smtClean="0"/>
                        <a:t>People who are god at math and science are not god at learning foreign languages.</a:t>
                      </a:r>
                      <a:endParaRPr kumimoji="1" lang="ja-JP" altLang="en-US" sz="1600" dirty="0"/>
                    </a:p>
                  </a:txBody>
                  <a:tcPr/>
                </a:tc>
              </a:tr>
              <a:tr h="370840">
                <a:tc>
                  <a:txBody>
                    <a:bodyPr/>
                    <a:lstStyle/>
                    <a:p>
                      <a:r>
                        <a:rPr kumimoji="1" lang="en-US" altLang="ja-JP" sz="1600" dirty="0" smtClean="0">
                          <a:solidFill>
                            <a:srgbClr val="0070C0"/>
                          </a:solidFill>
                        </a:rPr>
                        <a:t>28</a:t>
                      </a:r>
                      <a:endParaRPr kumimoji="1" lang="ja-JP" altLang="en-US" sz="1600" dirty="0">
                        <a:solidFill>
                          <a:srgbClr val="0070C0"/>
                        </a:solidFill>
                      </a:endParaRPr>
                    </a:p>
                  </a:txBody>
                  <a:tcPr/>
                </a:tc>
                <a:tc>
                  <a:txBody>
                    <a:bodyPr/>
                    <a:lstStyle/>
                    <a:p>
                      <a:r>
                        <a:rPr kumimoji="1" lang="en-US" altLang="ja-JP" sz="1600" dirty="0" smtClean="0">
                          <a:solidFill>
                            <a:srgbClr val="0070C0"/>
                          </a:solidFill>
                        </a:rPr>
                        <a:t>4.00</a:t>
                      </a:r>
                      <a:endParaRPr kumimoji="1" lang="ja-JP" altLang="en-US" sz="1600" dirty="0">
                        <a:solidFill>
                          <a:srgbClr val="0070C0"/>
                        </a:solidFill>
                      </a:endParaRPr>
                    </a:p>
                  </a:txBody>
                  <a:tcPr/>
                </a:tc>
                <a:tc>
                  <a:txBody>
                    <a:bodyPr/>
                    <a:lstStyle/>
                    <a:p>
                      <a:r>
                        <a:rPr kumimoji="1" lang="en-US" altLang="ja-JP" sz="1600" dirty="0" smtClean="0">
                          <a:solidFill>
                            <a:srgbClr val="0070C0"/>
                          </a:solidFill>
                        </a:rPr>
                        <a:t>All students</a:t>
                      </a:r>
                      <a:r>
                        <a:rPr kumimoji="1" lang="en-US" altLang="ja-JP" sz="1600" baseline="0" dirty="0" smtClean="0">
                          <a:solidFill>
                            <a:srgbClr val="0070C0"/>
                          </a:solidFill>
                        </a:rPr>
                        <a:t>, regardless of previous academic success and preparation, should be encouraged, and given the opportunity, to study a foreign language.</a:t>
                      </a:r>
                      <a:endParaRPr kumimoji="1" lang="ja-JP" altLang="en-US" sz="1600" dirty="0">
                        <a:solidFill>
                          <a:srgbClr val="0070C0"/>
                        </a:solidFill>
                      </a:endParaRPr>
                    </a:p>
                  </a:txBody>
                  <a:tcPr/>
                </a:tc>
              </a:tr>
              <a:tr h="370840">
                <a:tc>
                  <a:txBody>
                    <a:bodyPr/>
                    <a:lstStyle/>
                    <a:p>
                      <a:r>
                        <a:rPr kumimoji="1" lang="en-US" altLang="ja-JP" sz="1600" dirty="0" smtClean="0"/>
                        <a:t>11</a:t>
                      </a:r>
                      <a:endParaRPr kumimoji="1" lang="ja-JP" altLang="en-US" sz="1600" dirty="0"/>
                    </a:p>
                  </a:txBody>
                  <a:tcPr/>
                </a:tc>
                <a:tc>
                  <a:txBody>
                    <a:bodyPr/>
                    <a:lstStyle/>
                    <a:p>
                      <a:r>
                        <a:rPr kumimoji="1" lang="en-US" altLang="ja-JP" sz="1600" dirty="0" smtClean="0"/>
                        <a:t>3.88</a:t>
                      </a:r>
                      <a:endParaRPr kumimoji="1" lang="ja-JP" altLang="en-US" sz="1600" dirty="0"/>
                    </a:p>
                  </a:txBody>
                  <a:tcPr/>
                </a:tc>
                <a:tc>
                  <a:txBody>
                    <a:bodyPr/>
                    <a:lstStyle/>
                    <a:p>
                      <a:r>
                        <a:rPr kumimoji="1" lang="en-US" altLang="ja-JP" sz="1600" dirty="0" smtClean="0"/>
                        <a:t>If someone spent</a:t>
                      </a:r>
                      <a:r>
                        <a:rPr kumimoji="1" lang="en-US" altLang="ja-JP" sz="1600" baseline="0" dirty="0" smtClean="0"/>
                        <a:t> one hour a day learning a language, how long would it take…</a:t>
                      </a:r>
                      <a:endParaRPr kumimoji="1" lang="ja-JP" altLang="en-US" sz="1600" dirty="0"/>
                    </a:p>
                  </a:txBody>
                  <a:tcPr/>
                </a:tc>
              </a:tr>
              <a:tr h="370840">
                <a:tc>
                  <a:txBody>
                    <a:bodyPr/>
                    <a:lstStyle/>
                    <a:p>
                      <a:r>
                        <a:rPr kumimoji="1" lang="en-US" altLang="ja-JP" sz="1600" dirty="0" smtClean="0"/>
                        <a:t>17</a:t>
                      </a:r>
                      <a:endParaRPr kumimoji="1" lang="ja-JP" altLang="en-US" sz="1600" dirty="0"/>
                    </a:p>
                  </a:txBody>
                  <a:tcPr/>
                </a:tc>
                <a:tc>
                  <a:txBody>
                    <a:bodyPr/>
                    <a:lstStyle/>
                    <a:p>
                      <a:r>
                        <a:rPr kumimoji="1" lang="en-US" altLang="ja-JP" sz="1600" dirty="0" smtClean="0"/>
                        <a:t>3.88</a:t>
                      </a:r>
                      <a:endParaRPr kumimoji="1" lang="ja-JP" altLang="en-US" sz="1600" dirty="0"/>
                    </a:p>
                  </a:txBody>
                  <a:tcPr/>
                </a:tc>
                <a:tc>
                  <a:txBody>
                    <a:bodyPr/>
                    <a:lstStyle/>
                    <a:p>
                      <a:r>
                        <a:rPr kumimoji="1" lang="en-US" altLang="ja-JP" sz="1600" dirty="0" smtClean="0"/>
                        <a:t>Women are better than men at learning foreign languages. </a:t>
                      </a:r>
                      <a:endParaRPr kumimoji="1" lang="ja-JP" altLang="en-US" sz="1600" dirty="0"/>
                    </a:p>
                  </a:txBody>
                  <a:tcPr/>
                </a:tc>
              </a:tr>
              <a:tr h="370840">
                <a:tc>
                  <a:txBody>
                    <a:bodyPr/>
                    <a:lstStyle/>
                    <a:p>
                      <a:r>
                        <a:rPr kumimoji="1" lang="en-US" altLang="ja-JP" sz="1600" dirty="0" smtClean="0">
                          <a:solidFill>
                            <a:srgbClr val="0070C0"/>
                          </a:solidFill>
                        </a:rPr>
                        <a:t>25</a:t>
                      </a:r>
                      <a:endParaRPr kumimoji="1" lang="ja-JP" altLang="en-US" sz="1600" dirty="0">
                        <a:solidFill>
                          <a:srgbClr val="0070C0"/>
                        </a:solidFill>
                      </a:endParaRPr>
                    </a:p>
                  </a:txBody>
                  <a:tcPr/>
                </a:tc>
                <a:tc>
                  <a:txBody>
                    <a:bodyPr/>
                    <a:lstStyle/>
                    <a:p>
                      <a:r>
                        <a:rPr kumimoji="1" lang="en-US" altLang="ja-JP" sz="1600" dirty="0" smtClean="0">
                          <a:solidFill>
                            <a:srgbClr val="0070C0"/>
                          </a:solidFill>
                        </a:rPr>
                        <a:t>3.63</a:t>
                      </a:r>
                      <a:endParaRPr kumimoji="1" lang="ja-JP" altLang="en-US" sz="1600" dirty="0">
                        <a:solidFill>
                          <a:srgbClr val="0070C0"/>
                        </a:solidFill>
                      </a:endParaRPr>
                    </a:p>
                  </a:txBody>
                  <a:tcPr/>
                </a:tc>
                <a:tc>
                  <a:txBody>
                    <a:bodyPr/>
                    <a:lstStyle/>
                    <a:p>
                      <a:r>
                        <a:rPr kumimoji="1" lang="en-US" altLang="ja-JP" sz="1600" dirty="0" smtClean="0">
                          <a:solidFill>
                            <a:srgbClr val="0070C0"/>
                          </a:solidFill>
                        </a:rPr>
                        <a:t>Gestures and other kinesics should be taught and evaluated as an integral part of language acquisition. </a:t>
                      </a:r>
                      <a:endParaRPr kumimoji="1" lang="ja-JP" altLang="en-US" sz="1600" dirty="0">
                        <a:solidFill>
                          <a:srgbClr val="0070C0"/>
                        </a:solidFill>
                      </a:endParaRPr>
                    </a:p>
                  </a:txBody>
                  <a:tcPr/>
                </a:tc>
              </a:tr>
            </a:tbl>
          </a:graphicData>
        </a:graphic>
      </p:graphicFrame>
    </p:spTree>
    <p:extLst>
      <p:ext uri="{BB962C8B-B14F-4D97-AF65-F5344CB8AC3E}">
        <p14:creationId xmlns:p14="http://schemas.microsoft.com/office/powerpoint/2010/main" val="249967001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Results</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443069363"/>
              </p:ext>
            </p:extLst>
          </p:nvPr>
        </p:nvGraphicFramePr>
        <p:xfrm>
          <a:off x="428625" y="1868488"/>
          <a:ext cx="8229600" cy="1285240"/>
        </p:xfrm>
        <a:graphic>
          <a:graphicData uri="http://schemas.openxmlformats.org/drawingml/2006/table">
            <a:tbl>
              <a:tblPr firstRow="1" bandRow="1">
                <a:tableStyleId>{5C22544A-7EE6-4342-B048-85BDC9FD1C3A}</a:tableStyleId>
              </a:tblPr>
              <a:tblGrid>
                <a:gridCol w="565288"/>
                <a:gridCol w="834887"/>
                <a:gridCol w="6829425"/>
              </a:tblGrid>
              <a:tr h="0">
                <a:tc>
                  <a:txBody>
                    <a:bodyPr/>
                    <a:lstStyle/>
                    <a:p>
                      <a:r>
                        <a:rPr kumimoji="1" lang="en-US" altLang="ja-JP" sz="1600" dirty="0" smtClean="0"/>
                        <a:t>No. </a:t>
                      </a:r>
                      <a:endParaRPr kumimoji="1" lang="ja-JP" altLang="en-US" sz="1600" dirty="0"/>
                    </a:p>
                  </a:txBody>
                  <a:tcPr/>
                </a:tc>
                <a:tc>
                  <a:txBody>
                    <a:bodyPr/>
                    <a:lstStyle/>
                    <a:p>
                      <a:r>
                        <a:rPr kumimoji="1" lang="en-US" altLang="ja-JP" sz="1600" dirty="0" smtClean="0"/>
                        <a:t>Mean</a:t>
                      </a:r>
                      <a:endParaRPr kumimoji="1" lang="ja-JP" altLang="en-US" sz="1600" dirty="0"/>
                    </a:p>
                  </a:txBody>
                  <a:tcPr/>
                </a:tc>
                <a:tc>
                  <a:txBody>
                    <a:bodyPr/>
                    <a:lstStyle/>
                    <a:p>
                      <a:r>
                        <a:rPr kumimoji="1" lang="en-US" altLang="ja-JP" sz="1600" dirty="0" smtClean="0"/>
                        <a:t>Statement</a:t>
                      </a:r>
                      <a:endParaRPr kumimoji="1" lang="ja-JP" altLang="en-US" sz="1600" dirty="0"/>
                    </a:p>
                  </a:txBody>
                  <a:tcPr/>
                </a:tc>
              </a:tr>
              <a:tr h="370840">
                <a:tc>
                  <a:txBody>
                    <a:bodyPr/>
                    <a:lstStyle/>
                    <a:p>
                      <a:r>
                        <a:rPr kumimoji="1" lang="en-US" altLang="ja-JP" sz="1600" dirty="0" smtClean="0"/>
                        <a:t>19</a:t>
                      </a:r>
                      <a:endParaRPr kumimoji="1" lang="ja-JP" altLang="en-US" sz="1600" dirty="0"/>
                    </a:p>
                  </a:txBody>
                  <a:tcPr/>
                </a:tc>
                <a:tc>
                  <a:txBody>
                    <a:bodyPr/>
                    <a:lstStyle/>
                    <a:p>
                      <a:r>
                        <a:rPr kumimoji="1" lang="en-US" altLang="ja-JP" sz="1600" dirty="0" smtClean="0"/>
                        <a:t>3.50</a:t>
                      </a:r>
                      <a:endParaRPr kumimoji="1" lang="ja-JP" altLang="en-US" sz="1600" dirty="0"/>
                    </a:p>
                  </a:txBody>
                  <a:tcPr/>
                </a:tc>
                <a:tc>
                  <a:txBody>
                    <a:bodyPr/>
                    <a:lstStyle/>
                    <a:p>
                      <a:r>
                        <a:rPr kumimoji="1" lang="en-US" altLang="ja-JP" sz="1600" dirty="0" smtClean="0"/>
                        <a:t>Learning another language is a matter of translating from Japanese.</a:t>
                      </a:r>
                      <a:endParaRPr kumimoji="1" lang="ja-JP" altLang="en-US" sz="1600" dirty="0"/>
                    </a:p>
                  </a:txBody>
                  <a:tcPr/>
                </a:tc>
              </a:tr>
              <a:tr h="370840">
                <a:tc>
                  <a:txBody>
                    <a:bodyPr/>
                    <a:lstStyle/>
                    <a:p>
                      <a:r>
                        <a:rPr kumimoji="1" lang="en-US" altLang="ja-JP" sz="1600" dirty="0" smtClean="0">
                          <a:solidFill>
                            <a:srgbClr val="0070C0"/>
                          </a:solidFill>
                        </a:rPr>
                        <a:t>31</a:t>
                      </a:r>
                      <a:endParaRPr kumimoji="1" lang="ja-JP" altLang="en-US" sz="1600" dirty="0">
                        <a:solidFill>
                          <a:srgbClr val="0070C0"/>
                        </a:solidFill>
                      </a:endParaRPr>
                    </a:p>
                  </a:txBody>
                  <a:tcPr/>
                </a:tc>
                <a:tc>
                  <a:txBody>
                    <a:bodyPr/>
                    <a:lstStyle/>
                    <a:p>
                      <a:r>
                        <a:rPr kumimoji="1" lang="en-US" altLang="ja-JP" sz="1600" dirty="0" smtClean="0">
                          <a:solidFill>
                            <a:srgbClr val="0070C0"/>
                          </a:solidFill>
                        </a:rPr>
                        <a:t>3.50</a:t>
                      </a:r>
                      <a:endParaRPr kumimoji="1" lang="ja-JP" altLang="en-US" sz="1600" dirty="0">
                        <a:solidFill>
                          <a:srgbClr val="0070C0"/>
                        </a:solidFill>
                      </a:endParaRPr>
                    </a:p>
                  </a:txBody>
                  <a:tcPr/>
                </a:tc>
                <a:tc>
                  <a:txBody>
                    <a:bodyPr/>
                    <a:lstStyle/>
                    <a:p>
                      <a:r>
                        <a:rPr kumimoji="1" lang="en-US" altLang="ja-JP" sz="1600" dirty="0" smtClean="0">
                          <a:solidFill>
                            <a:srgbClr val="0070C0"/>
                          </a:solidFill>
                        </a:rPr>
                        <a:t>When a student makes syntactical errors, this should</a:t>
                      </a:r>
                      <a:r>
                        <a:rPr kumimoji="1" lang="en-US" altLang="ja-JP" sz="1600" baseline="0" dirty="0" smtClean="0">
                          <a:solidFill>
                            <a:srgbClr val="0070C0"/>
                          </a:solidFill>
                        </a:rPr>
                        <a:t> be accepted by the teacher as a natural and inevitable part of language acquisition.</a:t>
                      </a:r>
                      <a:endParaRPr kumimoji="1" lang="ja-JP" altLang="en-US" sz="1600" dirty="0">
                        <a:solidFill>
                          <a:srgbClr val="0070C0"/>
                        </a:solidFill>
                      </a:endParaRPr>
                    </a:p>
                  </a:txBody>
                  <a:tcPr/>
                </a:tc>
              </a:tr>
            </a:tbl>
          </a:graphicData>
        </a:graphic>
      </p:graphicFrame>
      <p:sp>
        <p:nvSpPr>
          <p:cNvPr id="7" name="テキスト ボックス 6"/>
          <p:cNvSpPr txBox="1"/>
          <p:nvPr/>
        </p:nvSpPr>
        <p:spPr>
          <a:xfrm>
            <a:off x="428596" y="3450612"/>
            <a:ext cx="8013039" cy="1200329"/>
          </a:xfrm>
          <a:prstGeom prst="rect">
            <a:avLst/>
          </a:prstGeom>
          <a:noFill/>
        </p:spPr>
        <p:txBody>
          <a:bodyPr wrap="square" rtlCol="0">
            <a:spAutoFit/>
          </a:bodyPr>
          <a:lstStyle/>
          <a:p>
            <a:r>
              <a:rPr kumimoji="1" lang="en-US" altLang="ja-JP" dirty="0" smtClean="0">
                <a:latin typeface="Times" charset="0"/>
                <a:ea typeface="Times" charset="0"/>
                <a:cs typeface="Times" charset="0"/>
              </a:rPr>
              <a:t>No. 32, 28, 25, 31 (blue) are from FLAS. 1:strongly disagree, 5: strongly agree</a:t>
            </a:r>
          </a:p>
          <a:p>
            <a:endParaRPr lang="en-US" altLang="ja-JP" dirty="0">
              <a:latin typeface="Times" charset="0"/>
              <a:ea typeface="Times" charset="0"/>
              <a:cs typeface="Times" charset="0"/>
            </a:endParaRPr>
          </a:p>
          <a:p>
            <a:r>
              <a:rPr lang="en-US" altLang="ja-JP" dirty="0" smtClean="0">
                <a:latin typeface="Times" charset="0"/>
                <a:ea typeface="Times" charset="0"/>
                <a:cs typeface="Times" charset="0"/>
              </a:rPr>
              <a:t>No. 7, 21, 28, 11, 17, 19 are from BALLI. 5. strongly disagree, 1: strongly agree</a:t>
            </a:r>
            <a:endParaRPr lang="en-US" altLang="ja-JP" dirty="0">
              <a:latin typeface="Times" charset="0"/>
              <a:ea typeface="Times" charset="0"/>
              <a:cs typeface="Times" charset="0"/>
            </a:endParaRPr>
          </a:p>
          <a:p>
            <a:r>
              <a:rPr kumimoji="1" lang="en-US" altLang="ja-JP" dirty="0" smtClean="0"/>
              <a:t> </a:t>
            </a:r>
            <a:endParaRPr kumimoji="1" lang="ja-JP" altLang="en-US" dirty="0"/>
          </a:p>
        </p:txBody>
      </p:sp>
      <p:sp>
        <p:nvSpPr>
          <p:cNvPr id="9" name="テキスト ボックス 8"/>
          <p:cNvSpPr txBox="1"/>
          <p:nvPr/>
        </p:nvSpPr>
        <p:spPr>
          <a:xfrm>
            <a:off x="976298" y="4432571"/>
            <a:ext cx="6917634" cy="1938992"/>
          </a:xfrm>
          <a:prstGeom prst="rect">
            <a:avLst/>
          </a:prstGeom>
          <a:noFill/>
        </p:spPr>
        <p:txBody>
          <a:bodyPr wrap="square" rtlCol="0">
            <a:spAutoFit/>
          </a:bodyPr>
          <a:lstStyle/>
          <a:p>
            <a:r>
              <a:rPr lang="en-US" altLang="ja-JP" sz="2400" dirty="0" smtClean="0">
                <a:latin typeface="Times" charset="0"/>
                <a:ea typeface="Times" charset="0"/>
                <a:cs typeface="Times" charset="0"/>
              </a:rPr>
              <a:t>In short, t</a:t>
            </a:r>
            <a:r>
              <a:rPr kumimoji="1" lang="en-US" altLang="ja-JP" sz="2400" dirty="0" smtClean="0">
                <a:latin typeface="Times" charset="0"/>
                <a:ea typeface="Times" charset="0"/>
                <a:cs typeface="Times" charset="0"/>
              </a:rPr>
              <a:t>hese students had positive attitude toward </a:t>
            </a:r>
            <a:r>
              <a:rPr lang="en-US" altLang="ja-JP" sz="2400" dirty="0" smtClean="0">
                <a:latin typeface="Times" charset="0"/>
                <a:ea typeface="Times" charset="0"/>
                <a:cs typeface="Times" charset="0"/>
              </a:rPr>
              <a:t>language learning </a:t>
            </a:r>
            <a:r>
              <a:rPr kumimoji="1" lang="en-US" altLang="ja-JP" sz="2400" dirty="0" smtClean="0">
                <a:latin typeface="Times" charset="0"/>
                <a:ea typeface="Times" charset="0"/>
                <a:cs typeface="Times" charset="0"/>
              </a:rPr>
              <a:t>and beliefs about teaching English to children because they engaged in a two-year English program based on CBLT before the training started (Nguyen &amp; Sato, 2016). </a:t>
            </a:r>
            <a:endParaRPr kumimoji="1" lang="ja-JP" altLang="en-US" sz="2400" dirty="0">
              <a:latin typeface="Times" charset="0"/>
              <a:ea typeface="Times" charset="0"/>
              <a:cs typeface="Times" charset="0"/>
            </a:endParaRPr>
          </a:p>
        </p:txBody>
      </p:sp>
    </p:spTree>
    <p:extLst>
      <p:ext uri="{BB962C8B-B14F-4D97-AF65-F5344CB8AC3E}">
        <p14:creationId xmlns:p14="http://schemas.microsoft.com/office/powerpoint/2010/main" val="66344811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309335"/>
            <a:ext cx="8229600" cy="817100"/>
          </a:xfrm>
        </p:spPr>
        <p:txBody>
          <a:bodyPr/>
          <a:lstStyle/>
          <a:p>
            <a:r>
              <a:rPr lang="en-US" altLang="ja-JP" dirty="0"/>
              <a:t>Results</a:t>
            </a:r>
            <a:endParaRPr kumimoji="1" lang="ja-JP" altLang="en-US" dirty="0"/>
          </a:p>
        </p:txBody>
      </p:sp>
      <p:sp>
        <p:nvSpPr>
          <p:cNvPr id="3" name="コンテンツ プレースホルダー 2"/>
          <p:cNvSpPr>
            <a:spLocks noGrp="1"/>
          </p:cNvSpPr>
          <p:nvPr>
            <p:ph idx="1"/>
          </p:nvPr>
        </p:nvSpPr>
        <p:spPr>
          <a:xfrm>
            <a:off x="428596" y="1126435"/>
            <a:ext cx="8229600" cy="5526156"/>
          </a:xfrm>
        </p:spPr>
        <p:txBody>
          <a:bodyPr>
            <a:noAutofit/>
          </a:bodyPr>
          <a:lstStyle/>
          <a:p>
            <a:pPr marL="0" lvl="0" indent="0">
              <a:spcBef>
                <a:spcPts val="0"/>
              </a:spcBef>
              <a:buClrTx/>
              <a:buSzTx/>
              <a:buNone/>
            </a:pPr>
            <a:r>
              <a:rPr lang="en-US" altLang="ja-JP" sz="2800" dirty="0">
                <a:latin typeface="Times" charset="0"/>
                <a:ea typeface="Times" charset="0"/>
                <a:cs typeface="Times" charset="0"/>
              </a:rPr>
              <a:t>I’d like to talk my language history. I like learning English since I was a junior high school student, because I can learn different cultures by learning English. However, it was little boring to learn English in high school, because my English teachers taught English to pass the exam. Therefore, I really enjoyed Yoshi sensei’s class. I learned English </a:t>
            </a:r>
            <a:r>
              <a:rPr lang="en-US" altLang="ja-JP" sz="2800" dirty="0" smtClean="0">
                <a:latin typeface="Times" charset="0"/>
                <a:ea typeface="Times" charset="0"/>
                <a:cs typeface="Times" charset="0"/>
              </a:rPr>
              <a:t>[in] various </a:t>
            </a:r>
            <a:r>
              <a:rPr lang="en-US" altLang="ja-JP" sz="2800" dirty="0">
                <a:latin typeface="Times" charset="0"/>
                <a:ea typeface="Times" charset="0"/>
                <a:cs typeface="Times" charset="0"/>
              </a:rPr>
              <a:t>ways, for example pair work or singing song. Every way was very interesting for me. One of the most favorite ways is literature circle, because I can learn language in different </a:t>
            </a:r>
            <a:r>
              <a:rPr lang="en-US" altLang="ja-JP" sz="2800" dirty="0" smtClean="0">
                <a:latin typeface="Times" charset="0"/>
                <a:ea typeface="Times" charset="0"/>
                <a:cs typeface="Times" charset="0"/>
              </a:rPr>
              <a:t>ways. (Aiko*, LLH, 1</a:t>
            </a:r>
            <a:r>
              <a:rPr lang="en-US" altLang="ja-JP" sz="2800" baseline="30000" dirty="0" smtClean="0">
                <a:latin typeface="Times" charset="0"/>
                <a:ea typeface="Times" charset="0"/>
                <a:cs typeface="Times" charset="0"/>
              </a:rPr>
              <a:t>st</a:t>
            </a:r>
            <a:r>
              <a:rPr lang="en-US" altLang="ja-JP" sz="2800" dirty="0" smtClean="0">
                <a:latin typeface="Times" charset="0"/>
                <a:ea typeface="Times" charset="0"/>
                <a:cs typeface="Times" charset="0"/>
              </a:rPr>
              <a:t> semester, 2014)</a:t>
            </a:r>
          </a:p>
          <a:p>
            <a:pPr marL="0" lvl="0" indent="0">
              <a:spcBef>
                <a:spcPts val="0"/>
              </a:spcBef>
              <a:buClrTx/>
              <a:buSzTx/>
              <a:buNone/>
            </a:pPr>
            <a:r>
              <a:rPr kumimoji="1" lang="en-US" altLang="ja-JP" sz="2800" dirty="0">
                <a:latin typeface="Times" charset="0"/>
                <a:ea typeface="Times" charset="0"/>
                <a:cs typeface="Times" charset="0"/>
              </a:rPr>
              <a:t>	</a:t>
            </a:r>
            <a:r>
              <a:rPr kumimoji="1" lang="en-US" altLang="ja-JP" sz="2800" dirty="0" smtClean="0">
                <a:latin typeface="Times" charset="0"/>
                <a:ea typeface="Times" charset="0"/>
                <a:cs typeface="Times" charset="0"/>
              </a:rPr>
              <a:t>*All students’ names </a:t>
            </a:r>
            <a:r>
              <a:rPr kumimoji="1" lang="en-US" altLang="ja-JP" sz="2800" smtClean="0">
                <a:latin typeface="Times" charset="0"/>
                <a:ea typeface="Times" charset="0"/>
                <a:cs typeface="Times" charset="0"/>
              </a:rPr>
              <a:t>are pseudonyms.</a:t>
            </a:r>
            <a:endParaRPr kumimoji="1" lang="ja-JP" altLang="en-US" sz="2800" dirty="0">
              <a:latin typeface="Times" charset="0"/>
              <a:ea typeface="Times" charset="0"/>
              <a:cs typeface="Times" charset="0"/>
            </a:endParaRPr>
          </a:p>
        </p:txBody>
      </p:sp>
    </p:spTree>
    <p:extLst>
      <p:ext uri="{BB962C8B-B14F-4D97-AF65-F5344CB8AC3E}">
        <p14:creationId xmlns:p14="http://schemas.microsoft.com/office/powerpoint/2010/main" val="132353397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3"/>
            <a:ext cx="8229600" cy="1651987"/>
          </a:xfrm>
        </p:spPr>
        <p:txBody>
          <a:bodyPr>
            <a:normAutofit fontScale="90000"/>
          </a:bodyPr>
          <a:lstStyle/>
          <a:p>
            <a:r>
              <a:rPr kumimoji="1" lang="en-US" altLang="ja-JP" sz="4900" dirty="0" smtClean="0"/>
              <a:t>Results</a:t>
            </a:r>
            <a:r>
              <a:rPr kumimoji="1" lang="en-US" altLang="ja-JP" dirty="0" smtClean="0"/>
              <a:t/>
            </a:r>
            <a:br>
              <a:rPr kumimoji="1" lang="en-US" altLang="ja-JP" dirty="0" smtClean="0"/>
            </a:br>
            <a:r>
              <a:rPr lang="en-US" altLang="ja-JP" sz="3600" dirty="0">
                <a:latin typeface="Times"/>
                <a:cs typeface="Times"/>
              </a:rPr>
              <a:t>2. Qualitative Data (1st semester)</a:t>
            </a:r>
            <a:r>
              <a:rPr lang="en-US" altLang="ja-JP" dirty="0">
                <a:latin typeface="Times"/>
                <a:cs typeface="Times"/>
              </a:rPr>
              <a:t/>
            </a:r>
            <a:br>
              <a:rPr lang="en-US" altLang="ja-JP" dirty="0">
                <a:latin typeface="Times"/>
                <a:cs typeface="Times"/>
              </a:rPr>
            </a:br>
            <a:endParaRPr kumimoji="1" lang="ja-JP" altLang="en-US" dirty="0"/>
          </a:p>
        </p:txBody>
      </p:sp>
      <p:sp>
        <p:nvSpPr>
          <p:cNvPr id="3" name="コンテンツ プレースホルダー 2"/>
          <p:cNvSpPr>
            <a:spLocks noGrp="1"/>
          </p:cNvSpPr>
          <p:nvPr>
            <p:ph idx="1"/>
          </p:nvPr>
        </p:nvSpPr>
        <p:spPr>
          <a:xfrm>
            <a:off x="428596" y="1789043"/>
            <a:ext cx="8229600" cy="4512634"/>
          </a:xfrm>
        </p:spPr>
        <p:txBody>
          <a:bodyPr>
            <a:normAutofit lnSpcReduction="10000"/>
          </a:bodyPr>
          <a:lstStyle/>
          <a:p>
            <a:pPr marL="0" indent="0">
              <a:buNone/>
            </a:pPr>
            <a:r>
              <a:rPr kumimoji="1" lang="en-US" altLang="ja-JP" dirty="0" smtClean="0">
                <a:latin typeface="Times"/>
                <a:cs typeface="Times"/>
              </a:rPr>
              <a:t>Stage 1: from W1 to W5</a:t>
            </a:r>
          </a:p>
          <a:p>
            <a:pPr marL="0" indent="0">
              <a:buNone/>
            </a:pPr>
            <a:endParaRPr kumimoji="1" lang="en-US" altLang="ja-JP" dirty="0" smtClean="0">
              <a:latin typeface="Times"/>
              <a:cs typeface="Times"/>
            </a:endParaRPr>
          </a:p>
          <a:p>
            <a:pPr marL="0" indent="0">
              <a:buNone/>
            </a:pPr>
            <a:r>
              <a:rPr lang="en-US" altLang="ja-JP" dirty="0" smtClean="0">
                <a:latin typeface="Times"/>
                <a:cs typeface="Times"/>
              </a:rPr>
              <a:t>(1) </a:t>
            </a:r>
            <a:r>
              <a:rPr kumimoji="1" lang="en-US" altLang="ja-JP" dirty="0" smtClean="0">
                <a:latin typeface="Times"/>
                <a:cs typeface="Times"/>
              </a:rPr>
              <a:t>Students enjoyed song activities from the teacher (2nd researcher) without thinking of any teaching skills.</a:t>
            </a:r>
          </a:p>
          <a:p>
            <a:pPr marL="0" indent="0">
              <a:buNone/>
            </a:pPr>
            <a:r>
              <a:rPr lang="en-US" altLang="ja-JP" dirty="0" smtClean="0">
                <a:latin typeface="Times"/>
                <a:cs typeface="Times"/>
              </a:rPr>
              <a:t>(2) Students were nervous about demonstration. They paid more attention to classroom English, volume, pronunciation, speech rate, etc. than how to teach. </a:t>
            </a:r>
            <a:endParaRPr kumimoji="1" lang="ja-JP" altLang="en-US" dirty="0">
              <a:latin typeface="Times"/>
              <a:cs typeface="Times"/>
            </a:endParaRPr>
          </a:p>
        </p:txBody>
      </p:sp>
    </p:spTree>
    <p:extLst>
      <p:ext uri="{BB962C8B-B14F-4D97-AF65-F5344CB8AC3E}">
        <p14:creationId xmlns:p14="http://schemas.microsoft.com/office/powerpoint/2010/main" val="42707873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Times"/>
                <a:cs typeface="Times"/>
              </a:rPr>
              <a:t>Introduction</a:t>
            </a:r>
            <a:endParaRPr kumimoji="1" lang="ja-JP" altLang="en-US" dirty="0">
              <a:latin typeface="Times"/>
              <a:cs typeface="Times"/>
            </a:endParaRPr>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en-US" altLang="ja-JP" dirty="0">
                <a:latin typeface="Times"/>
                <a:cs typeface="Times"/>
              </a:rPr>
              <a:t>Although the Japanese government decided to make English a formal subject for fifth and sixth graders from 2020, there has been little discussion about how to prepare English </a:t>
            </a:r>
            <a:r>
              <a:rPr lang="en-US" altLang="ja-JP" dirty="0" smtClean="0">
                <a:latin typeface="Times"/>
                <a:cs typeface="Times"/>
              </a:rPr>
              <a:t>teachers</a:t>
            </a:r>
            <a:r>
              <a:rPr lang="en-US" altLang="en-US" dirty="0" smtClean="0">
                <a:latin typeface="Times"/>
                <a:cs typeface="Times"/>
              </a:rPr>
              <a:t>. </a:t>
            </a:r>
            <a:r>
              <a:rPr lang="en-US" altLang="ja-JP" dirty="0">
                <a:latin typeface="Times"/>
                <a:cs typeface="Times"/>
              </a:rPr>
              <a:t>In fact, Curtain and Dahlberg (</a:t>
            </a:r>
            <a:r>
              <a:rPr lang="en-US" altLang="ja-JP" dirty="0" smtClean="0">
                <a:latin typeface="Times"/>
                <a:cs typeface="Times"/>
              </a:rPr>
              <a:t>2004) </a:t>
            </a:r>
            <a:r>
              <a:rPr lang="en-US" altLang="ja-JP" dirty="0">
                <a:latin typeface="Times"/>
                <a:cs typeface="Times"/>
              </a:rPr>
              <a:t>pointed out that lack of skillful teachers has been a serious issue in teaching foreign languages to elementary school students all over the world. This study will report how Japanese university students who desire to be elementary school teachers transform their </a:t>
            </a:r>
            <a:r>
              <a:rPr lang="en-US" altLang="ja-JP" dirty="0" smtClean="0">
                <a:latin typeface="Times"/>
                <a:cs typeface="Times"/>
              </a:rPr>
              <a:t>beliefs and practices </a:t>
            </a:r>
            <a:r>
              <a:rPr lang="en-US" altLang="ja-JP" dirty="0">
                <a:latin typeface="Times"/>
                <a:cs typeface="Times"/>
              </a:rPr>
              <a:t>about English language teaching to young learners.</a:t>
            </a:r>
            <a:endParaRPr lang="ja-JP" altLang="ja-JP" dirty="0">
              <a:latin typeface="Times"/>
              <a:cs typeface="Times"/>
            </a:endParaRPr>
          </a:p>
          <a:p>
            <a:pPr marL="0" indent="0">
              <a:buNone/>
            </a:pPr>
            <a:endParaRPr kumimoji="1" lang="ja-JP" altLang="en-US" dirty="0">
              <a:latin typeface="Times"/>
              <a:cs typeface="Times"/>
            </a:endParaRPr>
          </a:p>
        </p:txBody>
      </p:sp>
    </p:spTree>
    <p:extLst>
      <p:ext uri="{BB962C8B-B14F-4D97-AF65-F5344CB8AC3E}">
        <p14:creationId xmlns:p14="http://schemas.microsoft.com/office/powerpoint/2010/main" val="327580213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5100" y="762000"/>
            <a:ext cx="8229600" cy="5479774"/>
          </a:xfrm>
        </p:spPr>
        <p:txBody>
          <a:bodyPr/>
          <a:lstStyle/>
          <a:p>
            <a:pPr marL="0" lvl="0" indent="0">
              <a:spcBef>
                <a:spcPts val="0"/>
              </a:spcBef>
              <a:buClrTx/>
              <a:buSzTx/>
              <a:buNone/>
            </a:pPr>
            <a:r>
              <a:rPr kumimoji="1" lang="ja-JP" altLang="en-US" dirty="0" smtClean="0">
                <a:latin typeface="Times" charset="0"/>
                <a:ea typeface="Times" charset="0"/>
                <a:cs typeface="Times" charset="0"/>
              </a:rPr>
              <a:t>・</a:t>
            </a:r>
            <a:r>
              <a:rPr lang="en-US" altLang="ja-JP" dirty="0">
                <a:latin typeface="Times" charset="0"/>
                <a:ea typeface="Times" charset="0"/>
                <a:cs typeface="Times" charset="0"/>
              </a:rPr>
              <a:t>We sang “Hockey </a:t>
            </a:r>
            <a:r>
              <a:rPr lang="en-US" altLang="ja-JP" dirty="0" err="1">
                <a:latin typeface="Times" charset="0"/>
                <a:ea typeface="Times" charset="0"/>
                <a:cs typeface="Times" charset="0"/>
              </a:rPr>
              <a:t>Pockey</a:t>
            </a:r>
            <a:r>
              <a:rPr lang="en-US" altLang="ja-JP" dirty="0">
                <a:latin typeface="Times" charset="0"/>
                <a:ea typeface="Times" charset="0"/>
                <a:cs typeface="Times" charset="0"/>
              </a:rPr>
              <a:t>” for the first time. It was really interesting and even if we enjoyed it, children can enjoy it. </a:t>
            </a:r>
            <a:r>
              <a:rPr lang="en-US" altLang="ja-JP" dirty="0" smtClean="0">
                <a:latin typeface="Times" charset="0"/>
                <a:ea typeface="Times" charset="0"/>
                <a:cs typeface="Times" charset="0"/>
              </a:rPr>
              <a:t>(Yuko, </a:t>
            </a:r>
            <a:r>
              <a:rPr lang="en-US" altLang="ja-JP" dirty="0">
                <a:latin typeface="Times" charset="0"/>
                <a:ea typeface="Times" charset="0"/>
                <a:cs typeface="Times" charset="0"/>
              </a:rPr>
              <a:t>RL4)</a:t>
            </a:r>
            <a:r>
              <a:rPr lang="ja-JP" altLang="ja-JP" dirty="0">
                <a:latin typeface="Times" charset="0"/>
                <a:ea typeface="Times" charset="0"/>
                <a:cs typeface="Times" charset="0"/>
              </a:rPr>
              <a:t> </a:t>
            </a:r>
            <a:endParaRPr lang="en-US" altLang="ja-JP" dirty="0" smtClean="0">
              <a:latin typeface="Times" charset="0"/>
              <a:ea typeface="Times" charset="0"/>
              <a:cs typeface="Times" charset="0"/>
            </a:endParaRPr>
          </a:p>
          <a:p>
            <a:pPr marL="0" indent="0">
              <a:spcBef>
                <a:spcPts val="0"/>
              </a:spcBef>
              <a:buClrTx/>
              <a:buSzTx/>
              <a:buNone/>
            </a:pPr>
            <a:r>
              <a:rPr lang="ja-JP" altLang="en-US" dirty="0" smtClean="0">
                <a:latin typeface="Times" charset="0"/>
                <a:ea typeface="Times" charset="0"/>
                <a:cs typeface="Times" charset="0"/>
              </a:rPr>
              <a:t>・</a:t>
            </a:r>
            <a:r>
              <a:rPr lang="en-US" altLang="ja-JP" dirty="0">
                <a:latin typeface="Times" charset="0"/>
                <a:ea typeface="Times" charset="0"/>
                <a:cs typeface="Times" charset="0"/>
              </a:rPr>
              <a:t>I was </a:t>
            </a:r>
            <a:r>
              <a:rPr lang="en-US" altLang="ja-JP" dirty="0" smtClean="0">
                <a:latin typeface="Times" charset="0"/>
                <a:ea typeface="Times" charset="0"/>
                <a:cs typeface="Times" charset="0"/>
              </a:rPr>
              <a:t>care[</a:t>
            </a:r>
            <a:r>
              <a:rPr lang="en-US" altLang="ja-JP" dirty="0" err="1" smtClean="0">
                <a:latin typeface="Times" charset="0"/>
                <a:ea typeface="Times" charset="0"/>
                <a:cs typeface="Times" charset="0"/>
              </a:rPr>
              <a:t>ful</a:t>
            </a:r>
            <a:r>
              <a:rPr lang="en-US" altLang="ja-JP" dirty="0" smtClean="0">
                <a:latin typeface="Times" charset="0"/>
                <a:ea typeface="Times" charset="0"/>
                <a:cs typeface="Times" charset="0"/>
              </a:rPr>
              <a:t>] </a:t>
            </a:r>
            <a:r>
              <a:rPr lang="en-US" altLang="ja-JP" dirty="0">
                <a:latin typeface="Times" charset="0"/>
                <a:ea typeface="Times" charset="0"/>
                <a:cs typeface="Times" charset="0"/>
              </a:rPr>
              <a:t>about my voice of volume and speed. However, it was not enough for children. I need to do that more </a:t>
            </a:r>
            <a:r>
              <a:rPr lang="en-US" altLang="ja-JP" dirty="0" err="1" smtClean="0">
                <a:latin typeface="Times" charset="0"/>
                <a:ea typeface="Times" charset="0"/>
                <a:cs typeface="Times" charset="0"/>
              </a:rPr>
              <a:t>exaggerately</a:t>
            </a:r>
            <a:r>
              <a:rPr lang="en-US" altLang="ja-JP" dirty="0" smtClean="0">
                <a:latin typeface="Times" charset="0"/>
                <a:ea typeface="Times" charset="0"/>
                <a:cs typeface="Times" charset="0"/>
              </a:rPr>
              <a:t>. (Aiko, </a:t>
            </a:r>
            <a:r>
              <a:rPr lang="en-US" altLang="ja-JP" dirty="0">
                <a:latin typeface="Times" charset="0"/>
                <a:ea typeface="Times" charset="0"/>
                <a:cs typeface="Times" charset="0"/>
              </a:rPr>
              <a:t>RL4)</a:t>
            </a:r>
            <a:r>
              <a:rPr lang="ja-JP" altLang="ja-JP" dirty="0">
                <a:latin typeface="Times" charset="0"/>
                <a:ea typeface="Times" charset="0"/>
                <a:cs typeface="Times" charset="0"/>
              </a:rPr>
              <a:t> </a:t>
            </a:r>
            <a:endParaRPr lang="en-US" altLang="ja-JP" dirty="0" smtClean="0">
              <a:latin typeface="Times" charset="0"/>
              <a:ea typeface="Times" charset="0"/>
              <a:cs typeface="Times" charset="0"/>
            </a:endParaRPr>
          </a:p>
          <a:p>
            <a:pPr marL="0" lvl="0" indent="0">
              <a:spcBef>
                <a:spcPts val="0"/>
              </a:spcBef>
              <a:buClrTx/>
              <a:buSzTx/>
              <a:buNone/>
            </a:pPr>
            <a:r>
              <a:rPr kumimoji="1" lang="ja-JP" altLang="en-US" dirty="0" smtClean="0"/>
              <a:t>・</a:t>
            </a:r>
            <a:r>
              <a:rPr lang="en-US" altLang="ja-JP" dirty="0">
                <a:latin typeface="Times" charset="0"/>
                <a:ea typeface="Times" charset="0"/>
                <a:cs typeface="Times" charset="0"/>
              </a:rPr>
              <a:t>I did “Simon says” activity but it wouldn’t work because of my skills. In my image I thought I could do “Simon says” well but, after end activity, I was depressed. </a:t>
            </a:r>
            <a:r>
              <a:rPr lang="en-US" altLang="ja-JP" dirty="0" smtClean="0">
                <a:latin typeface="Times" charset="0"/>
                <a:ea typeface="Times" charset="0"/>
                <a:cs typeface="Times" charset="0"/>
              </a:rPr>
              <a:t>(Toru, </a:t>
            </a:r>
            <a:r>
              <a:rPr lang="en-US" altLang="ja-JP" dirty="0">
                <a:latin typeface="Times" charset="0"/>
                <a:ea typeface="Times" charset="0"/>
                <a:cs typeface="Times" charset="0"/>
              </a:rPr>
              <a:t>RL3)</a:t>
            </a:r>
            <a:r>
              <a:rPr lang="ja-JP" altLang="ja-JP" dirty="0">
                <a:latin typeface="Times" charset="0"/>
                <a:ea typeface="Times" charset="0"/>
                <a:cs typeface="Times" charset="0"/>
              </a:rPr>
              <a:t> </a:t>
            </a: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5899160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6" y="874643"/>
            <a:ext cx="8229600" cy="4956314"/>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dirty="0" smtClean="0">
                <a:latin typeface="Times" charset="0"/>
                <a:ea typeface="Times" charset="0"/>
                <a:cs typeface="Times" charset="0"/>
              </a:rPr>
              <a:t>Stage 2: from W6 to W10</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dirty="0" smtClean="0">
              <a:latin typeface="Times" charset="0"/>
              <a:ea typeface="Times" charset="0"/>
              <a:cs typeface="Times" charset="0"/>
            </a:endParaRPr>
          </a:p>
          <a:p>
            <a:pPr marL="514350" marR="0" lvl="0" indent="-514350" defTabSz="914400" eaLnBrk="1" fontAlgn="auto" latinLnBrk="0" hangingPunct="1">
              <a:lnSpc>
                <a:spcPct val="100000"/>
              </a:lnSpc>
              <a:spcBef>
                <a:spcPts val="0"/>
              </a:spcBef>
              <a:spcAft>
                <a:spcPts val="0"/>
              </a:spcAft>
              <a:buClrTx/>
              <a:buSzTx/>
              <a:buFontTx/>
              <a:buAutoNum type="arabicParenBoth"/>
              <a:tabLst/>
              <a:defRPr/>
            </a:pPr>
            <a:r>
              <a:rPr lang="en-US" altLang="ja-JP" dirty="0" smtClean="0">
                <a:latin typeface="Times" charset="0"/>
                <a:ea typeface="Times" charset="0"/>
                <a:cs typeface="Times" charset="0"/>
              </a:rPr>
              <a:t>Some of the students started thinking about how to teach songs to children or what children can learn from songs and chants.</a:t>
            </a:r>
          </a:p>
          <a:p>
            <a:pPr marL="0" indent="0">
              <a:spcBef>
                <a:spcPts val="0"/>
              </a:spcBef>
              <a:buClrTx/>
              <a:buSzTx/>
              <a:buNone/>
            </a:pPr>
            <a:r>
              <a:rPr kumimoji="1" lang="en-US" altLang="ja-JP" dirty="0" smtClean="0">
                <a:latin typeface="Times" charset="0"/>
                <a:ea typeface="Times" charset="0"/>
                <a:cs typeface="Times" charset="0"/>
              </a:rPr>
              <a:t>(2) </a:t>
            </a:r>
            <a:r>
              <a:rPr lang="en-US" altLang="ja-JP" dirty="0">
                <a:latin typeface="Times" charset="0"/>
                <a:ea typeface="Times" charset="0"/>
                <a:cs typeface="Times" charset="0"/>
              </a:rPr>
              <a:t>They became used to </a:t>
            </a:r>
            <a:r>
              <a:rPr lang="en-US" altLang="ja-JP" dirty="0" smtClean="0">
                <a:latin typeface="Times" charset="0"/>
                <a:ea typeface="Times" charset="0"/>
                <a:cs typeface="Times" charset="0"/>
              </a:rPr>
              <a:t>demonstration. </a:t>
            </a:r>
            <a:endParaRPr lang="ja-JP" altLang="en-US" dirty="0">
              <a:latin typeface="Times" charset="0"/>
              <a:ea typeface="Times" charset="0"/>
              <a:cs typeface="Times" charset="0"/>
            </a:endParaRPr>
          </a:p>
          <a:p>
            <a:pPr marL="0" indent="0">
              <a:spcBef>
                <a:spcPts val="0"/>
              </a:spcBef>
              <a:buClrTx/>
              <a:buSzTx/>
              <a:buNone/>
            </a:pPr>
            <a:r>
              <a:rPr lang="en-US" altLang="ja-JP" dirty="0" smtClean="0">
                <a:latin typeface="Times" charset="0"/>
                <a:ea typeface="Times" charset="0"/>
                <a:cs typeface="Times" charset="0"/>
              </a:rPr>
              <a:t>(3)</a:t>
            </a:r>
            <a:r>
              <a:rPr lang="en-US" altLang="ja-JP" dirty="0">
                <a:latin typeface="Times" charset="0"/>
                <a:ea typeface="Times" charset="0"/>
                <a:cs typeface="Times" charset="0"/>
              </a:rPr>
              <a:t> Students started arranging the activities from the textbook. </a:t>
            </a: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152717171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6" y="490330"/>
            <a:ext cx="8229600" cy="5923722"/>
          </a:xfrm>
        </p:spPr>
        <p:txBody>
          <a:bodyPr>
            <a:normAutofit lnSpcReduction="10000"/>
          </a:bodyPr>
          <a:lstStyle/>
          <a:p>
            <a:pPr marL="0" lvl="0" indent="0">
              <a:spcBef>
                <a:spcPts val="0"/>
              </a:spcBef>
              <a:buClrTx/>
              <a:buSzTx/>
              <a:buNone/>
            </a:pPr>
            <a:r>
              <a:rPr kumimoji="1" lang="ja-JP" altLang="en-US" dirty="0" smtClean="0"/>
              <a:t>・</a:t>
            </a:r>
            <a:r>
              <a:rPr lang="en-US" altLang="ja-JP" dirty="0">
                <a:latin typeface="Times" charset="0"/>
                <a:ea typeface="Times" charset="0"/>
                <a:cs typeface="Times" charset="0"/>
              </a:rPr>
              <a:t>I’m sure that I could relax during the lesson and really enjoy teaching. There are two reasons I think. One is being accustomed to doing demonstration. Two is preparing for the demonstration I wrote down the script. So I could reassure the lesson, and what I should do. </a:t>
            </a:r>
            <a:r>
              <a:rPr lang="en-US" altLang="ja-JP" dirty="0" smtClean="0">
                <a:latin typeface="Times" charset="0"/>
                <a:ea typeface="Times" charset="0"/>
                <a:cs typeface="Times" charset="0"/>
              </a:rPr>
              <a:t>(Midori, </a:t>
            </a:r>
            <a:r>
              <a:rPr lang="en-US" altLang="ja-JP" dirty="0">
                <a:latin typeface="Times" charset="0"/>
                <a:ea typeface="Times" charset="0"/>
                <a:cs typeface="Times" charset="0"/>
              </a:rPr>
              <a:t>RL8)</a:t>
            </a:r>
            <a:r>
              <a:rPr lang="ja-JP" altLang="ja-JP" dirty="0">
                <a:latin typeface="Times" charset="0"/>
                <a:ea typeface="Times" charset="0"/>
                <a:cs typeface="Times" charset="0"/>
              </a:rPr>
              <a:t> </a:t>
            </a:r>
            <a:endParaRPr lang="en-US" altLang="ja-JP" dirty="0" smtClean="0">
              <a:latin typeface="Times" charset="0"/>
              <a:ea typeface="Times" charset="0"/>
              <a:cs typeface="Times" charset="0"/>
            </a:endParaRPr>
          </a:p>
          <a:p>
            <a:pPr marL="0" lvl="0" indent="0">
              <a:spcBef>
                <a:spcPts val="0"/>
              </a:spcBef>
              <a:buClrTx/>
              <a:buSzTx/>
              <a:buNone/>
            </a:pPr>
            <a:r>
              <a:rPr kumimoji="1" lang="ja-JP" altLang="en-US" dirty="0" smtClean="0">
                <a:latin typeface="Times" charset="0"/>
                <a:ea typeface="Times" charset="0"/>
                <a:cs typeface="Times" charset="0"/>
              </a:rPr>
              <a:t>・</a:t>
            </a:r>
            <a:r>
              <a:rPr lang="en-US" altLang="ja-JP" dirty="0">
                <a:latin typeface="Times" charset="0"/>
                <a:ea typeface="Times" charset="0"/>
                <a:cs typeface="Times" charset="0"/>
              </a:rPr>
              <a:t>It is important to arrange activities to make them suitable </a:t>
            </a:r>
            <a:r>
              <a:rPr lang="en-US" altLang="ja-JP" dirty="0" smtClean="0">
                <a:latin typeface="Times" charset="0"/>
                <a:ea typeface="Times" charset="0"/>
                <a:cs typeface="Times" charset="0"/>
              </a:rPr>
              <a:t>[</a:t>
            </a:r>
            <a:r>
              <a:rPr lang="en-US" altLang="ja-JP" strike="sngStrike" dirty="0" smtClean="0">
                <a:latin typeface="Times" charset="0"/>
                <a:ea typeface="Times" charset="0"/>
                <a:cs typeface="Times" charset="0"/>
              </a:rPr>
              <a:t>to</a:t>
            </a:r>
            <a:r>
              <a:rPr lang="en-US" altLang="ja-JP" dirty="0" smtClean="0">
                <a:latin typeface="Times" charset="0"/>
                <a:ea typeface="Times" charset="0"/>
                <a:cs typeface="Times" charset="0"/>
              </a:rPr>
              <a:t>] [for] children</a:t>
            </a:r>
            <a:r>
              <a:rPr lang="en-US" altLang="ja-JP" dirty="0">
                <a:latin typeface="Times" charset="0"/>
                <a:ea typeface="Times" charset="0"/>
                <a:cs typeface="Times" charset="0"/>
              </a:rPr>
              <a:t>. If they can do well, a teacher can make it more challenging. If they can’t, easier. Teacher never can arrange without understanding the </a:t>
            </a:r>
            <a:r>
              <a:rPr lang="en-US" altLang="ja-JP" dirty="0" smtClean="0">
                <a:latin typeface="Times" charset="0"/>
                <a:ea typeface="Times" charset="0"/>
                <a:cs typeface="Times" charset="0"/>
              </a:rPr>
              <a:t>characteristic </a:t>
            </a:r>
            <a:r>
              <a:rPr lang="en-US" altLang="ja-JP" dirty="0">
                <a:latin typeface="Times" charset="0"/>
                <a:ea typeface="Times" charset="0"/>
                <a:cs typeface="Times" charset="0"/>
              </a:rPr>
              <a:t>of activities. </a:t>
            </a:r>
            <a:r>
              <a:rPr lang="en-US" altLang="ja-JP" dirty="0" smtClean="0">
                <a:latin typeface="Times" charset="0"/>
                <a:ea typeface="Times" charset="0"/>
                <a:cs typeface="Times" charset="0"/>
              </a:rPr>
              <a:t>(Shinji, </a:t>
            </a:r>
            <a:r>
              <a:rPr lang="en-US" altLang="ja-JP" dirty="0">
                <a:latin typeface="Times" charset="0"/>
                <a:ea typeface="Times" charset="0"/>
                <a:cs typeface="Times" charset="0"/>
              </a:rPr>
              <a:t>RL7)</a:t>
            </a:r>
            <a:r>
              <a:rPr lang="ja-JP" altLang="ja-JP" dirty="0">
                <a:latin typeface="Times" charset="0"/>
                <a:ea typeface="Times" charset="0"/>
                <a:cs typeface="Times" charset="0"/>
              </a:rPr>
              <a:t> </a:t>
            </a:r>
            <a:endParaRPr lang="en-US" altLang="ja-JP" dirty="0" smtClean="0">
              <a:latin typeface="Times" charset="0"/>
              <a:ea typeface="Times" charset="0"/>
              <a:cs typeface="Times" charset="0"/>
            </a:endParaRPr>
          </a:p>
        </p:txBody>
      </p:sp>
    </p:spTree>
    <p:extLst>
      <p:ext uri="{BB962C8B-B14F-4D97-AF65-F5344CB8AC3E}">
        <p14:creationId xmlns:p14="http://schemas.microsoft.com/office/powerpoint/2010/main" val="207425626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6" y="755374"/>
            <a:ext cx="8229600" cy="5546303"/>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dirty="0" smtClean="0">
                <a:latin typeface="Times" charset="0"/>
                <a:ea typeface="Times" charset="0"/>
                <a:cs typeface="Times" charset="0"/>
              </a:rPr>
              <a:t>Stage 3: from W11 to W15</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dirty="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dirty="0" smtClean="0">
                <a:latin typeface="Times" charset="0"/>
                <a:ea typeface="Times" charset="0"/>
                <a:cs typeface="Times" charset="0"/>
              </a:rPr>
              <a:t>(1) Students felt some improvement in their teaching skills.</a:t>
            </a:r>
          </a:p>
          <a:p>
            <a:pPr marL="0" marR="0" lvl="0" indent="0" defTabSz="914400" eaLnBrk="1" fontAlgn="auto" latinLnBrk="0" hangingPunct="1">
              <a:lnSpc>
                <a:spcPct val="100000"/>
              </a:lnSpc>
              <a:spcBef>
                <a:spcPts val="0"/>
              </a:spcBef>
              <a:spcAft>
                <a:spcPts val="0"/>
              </a:spcAft>
              <a:buClrTx/>
              <a:buSzTx/>
              <a:buFontTx/>
              <a:buNone/>
              <a:tabLst/>
              <a:defRPr/>
            </a:pPr>
            <a:r>
              <a:rPr lang="en-US" altLang="ja-JP" dirty="0" smtClean="0">
                <a:latin typeface="Times" charset="0"/>
                <a:ea typeface="Times" charset="0"/>
                <a:cs typeface="Times" charset="0"/>
              </a:rPr>
              <a:t>(2) They became able to see an activity from the children’s point of view. </a:t>
            </a:r>
          </a:p>
          <a:p>
            <a:pPr marL="0" marR="0" lvl="0" indent="0" defTabSz="914400" eaLnBrk="1" fontAlgn="auto" latinLnBrk="0" hangingPunct="1">
              <a:lnSpc>
                <a:spcPct val="100000"/>
              </a:lnSpc>
              <a:spcBef>
                <a:spcPts val="0"/>
              </a:spcBef>
              <a:spcAft>
                <a:spcPts val="0"/>
              </a:spcAft>
              <a:buClrTx/>
              <a:buSzTx/>
              <a:buFontTx/>
              <a:buNone/>
              <a:tabLst/>
              <a:defRPr/>
            </a:pPr>
            <a:r>
              <a:rPr lang="en-US" altLang="ja-JP" dirty="0" smtClean="0">
                <a:latin typeface="Times" charset="0"/>
                <a:ea typeface="Times" charset="0"/>
                <a:cs typeface="Times" charset="0"/>
              </a:rPr>
              <a:t>(3) While they became more confident in teaching, they also found difficulties in making a lesson plan with clear goals. </a:t>
            </a: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206067310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6" y="781878"/>
            <a:ext cx="8229600" cy="5519799"/>
          </a:xfrm>
        </p:spPr>
        <p:txBody>
          <a:bodyPr>
            <a:normAutofit/>
          </a:bodyPr>
          <a:lstStyle/>
          <a:p>
            <a:pPr marL="0" indent="0">
              <a:spcBef>
                <a:spcPts val="0"/>
              </a:spcBef>
              <a:buClrTx/>
              <a:buSzTx/>
              <a:buNone/>
            </a:pPr>
            <a:r>
              <a:rPr lang="ja-JP" altLang="en-US" dirty="0" smtClean="0"/>
              <a:t>・</a:t>
            </a:r>
            <a:r>
              <a:rPr lang="en-US" altLang="ja-JP" dirty="0">
                <a:latin typeface="Times" charset="0"/>
                <a:ea typeface="Times" charset="0"/>
                <a:cs typeface="Times" charset="0"/>
              </a:rPr>
              <a:t>This was the last demonstration in 1</a:t>
            </a:r>
            <a:r>
              <a:rPr lang="en-US" altLang="ja-JP" baseline="30000" dirty="0">
                <a:latin typeface="Times" charset="0"/>
                <a:ea typeface="Times" charset="0"/>
                <a:cs typeface="Times" charset="0"/>
              </a:rPr>
              <a:t>st</a:t>
            </a:r>
            <a:r>
              <a:rPr lang="en-US" altLang="ja-JP" dirty="0">
                <a:latin typeface="Times" charset="0"/>
                <a:ea typeface="Times" charset="0"/>
                <a:cs typeface="Times" charset="0"/>
              </a:rPr>
              <a:t> semester. I think that I improved my teaching skill a little through 1</a:t>
            </a:r>
            <a:r>
              <a:rPr lang="en-US" altLang="ja-JP" baseline="30000" dirty="0">
                <a:latin typeface="Times" charset="0"/>
                <a:ea typeface="Times" charset="0"/>
                <a:cs typeface="Times" charset="0"/>
              </a:rPr>
              <a:t>st</a:t>
            </a:r>
            <a:r>
              <a:rPr lang="en-US" altLang="ja-JP" dirty="0">
                <a:latin typeface="Times" charset="0"/>
                <a:ea typeface="Times" charset="0"/>
                <a:cs typeface="Times" charset="0"/>
              </a:rPr>
              <a:t> semester. </a:t>
            </a:r>
            <a:r>
              <a:rPr lang="en-US" altLang="ja-JP" dirty="0" smtClean="0">
                <a:latin typeface="Times" charset="0"/>
                <a:ea typeface="Times" charset="0"/>
                <a:cs typeface="Times" charset="0"/>
              </a:rPr>
              <a:t>(Aiko, </a:t>
            </a:r>
            <a:r>
              <a:rPr lang="en-US" altLang="ja-JP" dirty="0">
                <a:latin typeface="Times" charset="0"/>
                <a:ea typeface="Times" charset="0"/>
                <a:cs typeface="Times" charset="0"/>
              </a:rPr>
              <a:t>RL15</a:t>
            </a:r>
            <a:r>
              <a:rPr lang="en-US" altLang="ja-JP" dirty="0" smtClean="0">
                <a:latin typeface="Times" charset="0"/>
                <a:ea typeface="Times" charset="0"/>
                <a:cs typeface="Times" charset="0"/>
              </a:rPr>
              <a:t>)</a:t>
            </a:r>
          </a:p>
          <a:p>
            <a:pPr marL="0" indent="0">
              <a:spcBef>
                <a:spcPts val="0"/>
              </a:spcBef>
              <a:buClrTx/>
              <a:buSzTx/>
              <a:buNone/>
            </a:pPr>
            <a:r>
              <a:rPr lang="ja-JP" altLang="en-US" dirty="0" smtClean="0">
                <a:latin typeface="Times" charset="0"/>
                <a:ea typeface="Times" charset="0"/>
                <a:cs typeface="Times" charset="0"/>
              </a:rPr>
              <a:t>・</a:t>
            </a:r>
            <a:r>
              <a:rPr lang="en-US" altLang="ja-JP" dirty="0">
                <a:latin typeface="Times" charset="0"/>
                <a:ea typeface="Times" charset="0"/>
                <a:cs typeface="Times" charset="0"/>
              </a:rPr>
              <a:t>I learned from </a:t>
            </a:r>
            <a:r>
              <a:rPr lang="en-US" altLang="ja-JP" dirty="0" smtClean="0">
                <a:latin typeface="Times" charset="0"/>
                <a:ea typeface="Times" charset="0"/>
                <a:cs typeface="Times" charset="0"/>
              </a:rPr>
              <a:t>Toru </a:t>
            </a:r>
            <a:r>
              <a:rPr lang="en-US" altLang="ja-JP" dirty="0">
                <a:latin typeface="Times" charset="0"/>
                <a:ea typeface="Times" charset="0"/>
                <a:cs typeface="Times" charset="0"/>
              </a:rPr>
              <a:t>that a teacher </a:t>
            </a:r>
            <a:r>
              <a:rPr lang="en-US" altLang="ja-JP" dirty="0" smtClean="0">
                <a:latin typeface="Times" charset="0"/>
                <a:ea typeface="Times" charset="0"/>
                <a:cs typeface="Times" charset="0"/>
              </a:rPr>
              <a:t>[has] </a:t>
            </a:r>
            <a:r>
              <a:rPr lang="en-US" altLang="ja-JP" dirty="0">
                <a:latin typeface="Times" charset="0"/>
                <a:ea typeface="Times" charset="0"/>
                <a:cs typeface="Times" charset="0"/>
              </a:rPr>
              <a:t>to consider the meaning of games or activities. What do teachers want children to learn? Or What is the game or activities for</a:t>
            </a:r>
            <a:r>
              <a:rPr lang="en-US" altLang="ja-JP" dirty="0" smtClean="0">
                <a:latin typeface="Times" charset="0"/>
                <a:ea typeface="Times" charset="0"/>
                <a:cs typeface="Times" charset="0"/>
              </a:rPr>
              <a:t>? (Yuko, </a:t>
            </a:r>
            <a:r>
              <a:rPr lang="en-US" altLang="ja-JP" dirty="0">
                <a:latin typeface="Times" charset="0"/>
                <a:ea typeface="Times" charset="0"/>
                <a:cs typeface="Times" charset="0"/>
              </a:rPr>
              <a:t>RL14</a:t>
            </a:r>
            <a:r>
              <a:rPr lang="en-US" altLang="ja-JP" dirty="0" smtClean="0">
                <a:latin typeface="Times" charset="0"/>
                <a:ea typeface="Times" charset="0"/>
                <a:cs typeface="Times" charset="0"/>
              </a:rPr>
              <a:t>)</a:t>
            </a:r>
          </a:p>
          <a:p>
            <a:pPr marL="0" indent="0">
              <a:spcBef>
                <a:spcPts val="0"/>
              </a:spcBef>
              <a:buClrTx/>
              <a:buSzTx/>
              <a:buNone/>
            </a:pPr>
            <a:r>
              <a:rPr lang="ja-JP" altLang="en-US" dirty="0" smtClean="0">
                <a:latin typeface="Times" charset="0"/>
                <a:ea typeface="Times" charset="0"/>
                <a:cs typeface="Times" charset="0"/>
              </a:rPr>
              <a:t>・</a:t>
            </a:r>
            <a:r>
              <a:rPr lang="en-US" altLang="ja-JP" dirty="0">
                <a:latin typeface="Times" charset="0"/>
                <a:ea typeface="Times" charset="0"/>
                <a:cs typeface="Times" charset="0"/>
              </a:rPr>
              <a:t>Today, we made a lesson plan for the final project. I felt the difficulty of thinking about a connection of each </a:t>
            </a:r>
            <a:r>
              <a:rPr lang="en-US" altLang="ja-JP" dirty="0" smtClean="0">
                <a:latin typeface="Times" charset="0"/>
                <a:ea typeface="Times" charset="0"/>
                <a:cs typeface="Times" charset="0"/>
              </a:rPr>
              <a:t>class (</a:t>
            </a:r>
            <a:r>
              <a:rPr lang="en-US" altLang="ja-JP" dirty="0" err="1" smtClean="0">
                <a:latin typeface="Times" charset="0"/>
                <a:ea typeface="Times" charset="0"/>
                <a:cs typeface="Times" charset="0"/>
              </a:rPr>
              <a:t>Satoko</a:t>
            </a:r>
            <a:r>
              <a:rPr lang="en-US" altLang="ja-JP" dirty="0" smtClean="0">
                <a:latin typeface="Times" charset="0"/>
                <a:ea typeface="Times" charset="0"/>
                <a:cs typeface="Times" charset="0"/>
              </a:rPr>
              <a:t>, </a:t>
            </a:r>
            <a:r>
              <a:rPr lang="en-US" altLang="ja-JP" dirty="0">
                <a:latin typeface="Times" charset="0"/>
                <a:ea typeface="Times" charset="0"/>
                <a:cs typeface="Times" charset="0"/>
              </a:rPr>
              <a:t>RL12)</a:t>
            </a:r>
            <a:r>
              <a:rPr lang="ja-JP" altLang="ja-JP" dirty="0">
                <a:latin typeface="Times" charset="0"/>
                <a:ea typeface="Times" charset="0"/>
                <a:cs typeface="Times" charset="0"/>
              </a:rPr>
              <a:t> </a:t>
            </a:r>
            <a:endParaRPr lang="en-US" altLang="ja-JP" dirty="0" smtClean="0">
              <a:latin typeface="Times" charset="0"/>
              <a:ea typeface="Times" charset="0"/>
              <a:cs typeface="Times" charset="0"/>
            </a:endParaRPr>
          </a:p>
          <a:p>
            <a:pPr marL="0" indent="0">
              <a:spcBef>
                <a:spcPts val="0"/>
              </a:spcBef>
              <a:buClrTx/>
              <a:buSzTx/>
              <a:buNone/>
            </a:pPr>
            <a:endParaRPr lang="ja-JP" altLang="ja-JP" dirty="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Tree>
    <p:extLst>
      <p:ext uri="{BB962C8B-B14F-4D97-AF65-F5344CB8AC3E}">
        <p14:creationId xmlns:p14="http://schemas.microsoft.com/office/powerpoint/2010/main" val="27691053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Interview (at the end of 1st semester)</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lvl="0" indent="0">
              <a:spcBef>
                <a:spcPts val="0"/>
              </a:spcBef>
              <a:buClrTx/>
              <a:buSzTx/>
              <a:buNone/>
            </a:pPr>
            <a:r>
              <a:rPr kumimoji="1" lang="en-US" altLang="ja-JP" sz="2800" dirty="0" smtClean="0">
                <a:latin typeface="Times" charset="0"/>
                <a:ea typeface="Times" charset="0"/>
                <a:cs typeface="Times" charset="0"/>
              </a:rPr>
              <a:t>4 out of 8 </a:t>
            </a:r>
            <a:r>
              <a:rPr lang="en-US" altLang="ja-JP" sz="2800" dirty="0">
                <a:latin typeface="Times" charset="0"/>
                <a:ea typeface="Times" charset="0"/>
                <a:cs typeface="Times" charset="0"/>
              </a:rPr>
              <a:t>students </a:t>
            </a:r>
            <a:r>
              <a:rPr kumimoji="1" lang="en-US" altLang="ja-JP" sz="2800" dirty="0" smtClean="0">
                <a:latin typeface="Times" charset="0"/>
                <a:ea typeface="Times" charset="0"/>
                <a:cs typeface="Times" charset="0"/>
              </a:rPr>
              <a:t>said explicitly that they changed their view from just having fun to organizing an activity with clear goals. </a:t>
            </a:r>
          </a:p>
          <a:p>
            <a:pPr marL="0" lvl="0" indent="0">
              <a:spcBef>
                <a:spcPts val="0"/>
              </a:spcBef>
              <a:buClrTx/>
              <a:buSzTx/>
              <a:buNone/>
            </a:pPr>
            <a:r>
              <a:rPr lang="ja-JP" altLang="en-US" sz="2800" dirty="0" smtClean="0">
                <a:latin typeface="Times" charset="0"/>
                <a:ea typeface="Times" charset="0"/>
                <a:cs typeface="Times" charset="0"/>
              </a:rPr>
              <a:t>・</a:t>
            </a:r>
            <a:r>
              <a:rPr lang="en-US" altLang="ja-JP" sz="2800" dirty="0" smtClean="0">
                <a:latin typeface="Times" charset="0"/>
                <a:ea typeface="Times" charset="0"/>
                <a:cs typeface="Times" charset="0"/>
              </a:rPr>
              <a:t>I had a vague idea about how to teach English to children. I though just having fun is OK. However, through this course I learned that there is a goal for an activity and the teacher has to work out a plan to teach. (Yuko)</a:t>
            </a:r>
          </a:p>
          <a:p>
            <a:pPr marL="0" lvl="0" indent="0">
              <a:spcBef>
                <a:spcPts val="0"/>
              </a:spcBef>
              <a:buClrTx/>
              <a:buSzTx/>
              <a:buNone/>
            </a:pPr>
            <a:r>
              <a:rPr kumimoji="1" lang="ja-JP" altLang="en-US" sz="2800" dirty="0" smtClean="0">
                <a:latin typeface="Times" charset="0"/>
                <a:ea typeface="Times" charset="0"/>
                <a:cs typeface="Times" charset="0"/>
              </a:rPr>
              <a:t>・</a:t>
            </a:r>
            <a:r>
              <a:rPr kumimoji="1" lang="en-US" altLang="ja-JP" sz="2800" dirty="0" smtClean="0">
                <a:latin typeface="Times" charset="0"/>
                <a:ea typeface="Times" charset="0"/>
                <a:cs typeface="Times" charset="0"/>
              </a:rPr>
              <a:t>I used to think English for fun is all they need for elementary school students. However, I realized that student don’t learn English from just having fun. Instead, teachers need to clarify the goal for each activity. (</a:t>
            </a:r>
            <a:r>
              <a:rPr kumimoji="1" lang="en-US" altLang="ja-JP" sz="2800" dirty="0" err="1" smtClean="0">
                <a:latin typeface="Times" charset="0"/>
                <a:ea typeface="Times" charset="0"/>
                <a:cs typeface="Times" charset="0"/>
              </a:rPr>
              <a:t>Satoko</a:t>
            </a:r>
            <a:r>
              <a:rPr kumimoji="1" lang="en-US" altLang="ja-JP" sz="2800" dirty="0" smtClean="0">
                <a:latin typeface="Times" charset="0"/>
                <a:ea typeface="Times" charset="0"/>
                <a:cs typeface="Times" charset="0"/>
              </a:rPr>
              <a:t>)</a:t>
            </a:r>
            <a:endParaRPr kumimoji="1" lang="ja-JP" altLang="en-US" sz="2800" dirty="0">
              <a:latin typeface="Times" charset="0"/>
              <a:ea typeface="Times" charset="0"/>
              <a:cs typeface="Times" charset="0"/>
            </a:endParaRPr>
          </a:p>
        </p:txBody>
      </p:sp>
    </p:spTree>
    <p:extLst>
      <p:ext uri="{BB962C8B-B14F-4D97-AF65-F5344CB8AC3E}">
        <p14:creationId xmlns:p14="http://schemas.microsoft.com/office/powerpoint/2010/main" val="54995849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4900" dirty="0"/>
              <a:t>Results</a:t>
            </a:r>
            <a:r>
              <a:rPr lang="en-US" altLang="ja-JP" dirty="0"/>
              <a:t/>
            </a:r>
            <a:br>
              <a:rPr lang="en-US" altLang="ja-JP" dirty="0"/>
            </a:br>
            <a:r>
              <a:rPr lang="en-US" altLang="ja-JP" sz="3600" dirty="0">
                <a:latin typeface="Times"/>
                <a:cs typeface="Times"/>
              </a:rPr>
              <a:t>2. Qualitative Data </a:t>
            </a:r>
            <a:r>
              <a:rPr lang="en-US" altLang="ja-JP" sz="3600" dirty="0" smtClean="0">
                <a:latin typeface="Times"/>
                <a:cs typeface="Times"/>
              </a:rPr>
              <a:t>(2nd </a:t>
            </a:r>
            <a:r>
              <a:rPr lang="en-US" altLang="ja-JP" sz="3600" dirty="0">
                <a:latin typeface="Times"/>
                <a:cs typeface="Times"/>
              </a:rPr>
              <a:t>semester)</a:t>
            </a:r>
            <a:endParaRPr kumimoji="1" lang="ja-JP" altLang="en-US" sz="3600" dirty="0"/>
          </a:p>
        </p:txBody>
      </p:sp>
      <p:sp>
        <p:nvSpPr>
          <p:cNvPr id="3" name="コンテンツ プレースホルダー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dirty="0" smtClean="0">
                <a:latin typeface="Times" charset="0"/>
                <a:ea typeface="Times" charset="0"/>
                <a:cs typeface="Times" charset="0"/>
              </a:rPr>
              <a:t>Stage 4: from W1 to W5</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dirty="0" smtClean="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dirty="0" smtClean="0">
                <a:latin typeface="Times" charset="0"/>
                <a:ea typeface="Times" charset="0"/>
                <a:cs typeface="Times" charset="0"/>
              </a:rPr>
              <a:t>(1) Students began to learn how to teach reading and writing. They had difficulty demonstrating activities. </a:t>
            </a:r>
          </a:p>
          <a:p>
            <a:pPr marL="0" lvl="0" indent="0">
              <a:spcBef>
                <a:spcPts val="0"/>
              </a:spcBef>
              <a:buClrTx/>
              <a:buSzTx/>
              <a:buNone/>
              <a:defRPr/>
            </a:pPr>
            <a:r>
              <a:rPr kumimoji="1" lang="en-US" altLang="ja-JP" dirty="0" smtClean="0">
                <a:latin typeface="Times" charset="0"/>
                <a:ea typeface="Times" charset="0"/>
                <a:cs typeface="Times" charset="0"/>
              </a:rPr>
              <a:t>(2) </a:t>
            </a:r>
            <a:r>
              <a:rPr lang="en-US" altLang="ja-JP" dirty="0">
                <a:latin typeface="Times" charset="0"/>
                <a:ea typeface="Times" charset="0"/>
                <a:cs typeface="Times" charset="0"/>
              </a:rPr>
              <a:t>They learned some teaching skills for good </a:t>
            </a:r>
            <a:r>
              <a:rPr lang="en-US" altLang="ja-JP" dirty="0" smtClean="0">
                <a:latin typeface="Times" charset="0"/>
                <a:ea typeface="Times" charset="0"/>
                <a:cs typeface="Times" charset="0"/>
              </a:rPr>
              <a:t>storytelling such as changing the voice for each character. </a:t>
            </a: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11362687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6" y="530087"/>
            <a:ext cx="8229600" cy="5771590"/>
          </a:xfrm>
        </p:spPr>
        <p:txBody>
          <a:bodyPr>
            <a:noAutofit/>
          </a:bodyPr>
          <a:lstStyle/>
          <a:p>
            <a:pPr marL="0" lvl="0" indent="0">
              <a:spcBef>
                <a:spcPts val="0"/>
              </a:spcBef>
              <a:buClrTx/>
              <a:buSzTx/>
              <a:buNone/>
            </a:pPr>
            <a:r>
              <a:rPr kumimoji="1" lang="ja-JP" altLang="en-US" dirty="0" smtClean="0">
                <a:latin typeface="Times" charset="0"/>
                <a:ea typeface="Times" charset="0"/>
                <a:cs typeface="Times" charset="0"/>
              </a:rPr>
              <a:t>・</a:t>
            </a:r>
            <a:r>
              <a:rPr lang="en-US" altLang="ja-JP" dirty="0">
                <a:latin typeface="Times" charset="0"/>
                <a:ea typeface="Times" charset="0"/>
                <a:cs typeface="Times" charset="0"/>
              </a:rPr>
              <a:t>Actually, I’m not sure how the Japanese children can read English, so it was really difficult for me to do this activity….When I did this activity, the number of the English words was little, so if I have the opportunity to do same activity, I want to try to add more words and pictures to enjoy more. (</a:t>
            </a:r>
            <a:r>
              <a:rPr lang="en-US" altLang="ja-JP" dirty="0" smtClean="0">
                <a:latin typeface="Times" charset="0"/>
                <a:ea typeface="Times" charset="0"/>
                <a:cs typeface="Times" charset="0"/>
              </a:rPr>
              <a:t>Midori, </a:t>
            </a:r>
            <a:r>
              <a:rPr lang="en-US" altLang="ja-JP" dirty="0">
                <a:latin typeface="Times" charset="0"/>
                <a:ea typeface="Times" charset="0"/>
                <a:cs typeface="Times" charset="0"/>
              </a:rPr>
              <a:t>RL17)</a:t>
            </a:r>
            <a:r>
              <a:rPr lang="ja-JP" altLang="ja-JP" dirty="0">
                <a:latin typeface="Times" charset="0"/>
                <a:ea typeface="Times" charset="0"/>
                <a:cs typeface="Times" charset="0"/>
              </a:rPr>
              <a:t> </a:t>
            </a:r>
            <a:endParaRPr lang="en-US" altLang="ja-JP" dirty="0" smtClean="0">
              <a:latin typeface="Times" charset="0"/>
              <a:ea typeface="Times" charset="0"/>
              <a:cs typeface="Times" charset="0"/>
            </a:endParaRPr>
          </a:p>
          <a:p>
            <a:pPr marL="0" lvl="0" indent="0">
              <a:spcBef>
                <a:spcPts val="0"/>
              </a:spcBef>
              <a:buClrTx/>
              <a:buSzTx/>
              <a:buNone/>
            </a:pPr>
            <a:r>
              <a:rPr kumimoji="1" lang="ja-JP" altLang="en-US" dirty="0" smtClean="0">
                <a:latin typeface="Times" charset="0"/>
                <a:ea typeface="Times" charset="0"/>
                <a:cs typeface="Times" charset="0"/>
              </a:rPr>
              <a:t>・</a:t>
            </a:r>
            <a:r>
              <a:rPr lang="en-US" altLang="ja-JP" dirty="0">
                <a:latin typeface="Times" charset="0"/>
                <a:ea typeface="Times" charset="0"/>
                <a:cs typeface="Times" charset="0"/>
              </a:rPr>
              <a:t>T</a:t>
            </a:r>
            <a:r>
              <a:rPr lang="en-US" altLang="ja-JP" dirty="0" smtClean="0">
                <a:latin typeface="Times" charset="0"/>
                <a:ea typeface="Times" charset="0"/>
                <a:cs typeface="Times" charset="0"/>
              </a:rPr>
              <a:t>here’re </a:t>
            </a:r>
            <a:r>
              <a:rPr lang="en-US" altLang="ja-JP" dirty="0">
                <a:latin typeface="Times" charset="0"/>
                <a:ea typeface="Times" charset="0"/>
                <a:cs typeface="Times" charset="0"/>
              </a:rPr>
              <a:t>conversations in the story so a reader should change a voice and express the feeling. It looks easy but it was so hard to me. I tried to change my voice but it didn’t change. (</a:t>
            </a:r>
            <a:r>
              <a:rPr lang="en-US" altLang="ja-JP" dirty="0" smtClean="0">
                <a:latin typeface="Times" charset="0"/>
                <a:ea typeface="Times" charset="0"/>
                <a:cs typeface="Times" charset="0"/>
              </a:rPr>
              <a:t>Yuko, </a:t>
            </a:r>
            <a:r>
              <a:rPr lang="en-US" altLang="ja-JP" dirty="0">
                <a:latin typeface="Times" charset="0"/>
                <a:ea typeface="Times" charset="0"/>
                <a:cs typeface="Times" charset="0"/>
              </a:rPr>
              <a:t>RL19)</a:t>
            </a:r>
            <a:r>
              <a:rPr lang="ja-JP" altLang="ja-JP" dirty="0">
                <a:latin typeface="Times" charset="0"/>
                <a:ea typeface="Times" charset="0"/>
                <a:cs typeface="Times" charset="0"/>
              </a:rPr>
              <a:t> </a:t>
            </a: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156376567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5" y="530087"/>
            <a:ext cx="8344343" cy="577159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dirty="0" smtClean="0">
                <a:latin typeface="Times" charset="0"/>
                <a:ea typeface="Times" charset="0"/>
                <a:cs typeface="Times" charset="0"/>
              </a:rPr>
              <a:t>Stage 5: from W6 to W10 (2nd semester)</a:t>
            </a: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dirty="0" smtClean="0">
              <a:latin typeface="Times" charset="0"/>
              <a:ea typeface="Times" charset="0"/>
              <a:cs typeface="Times" charset="0"/>
            </a:endParaRPr>
          </a:p>
          <a:p>
            <a:pPr marL="0" lvl="0" indent="0">
              <a:spcBef>
                <a:spcPts val="0"/>
              </a:spcBef>
              <a:buClrTx/>
              <a:buSzTx/>
              <a:buNone/>
            </a:pPr>
            <a:r>
              <a:rPr kumimoji="1" lang="en-US" altLang="ja-JP" dirty="0" smtClean="0">
                <a:latin typeface="Times" charset="0"/>
                <a:ea typeface="Times" charset="0"/>
                <a:cs typeface="Times" charset="0"/>
              </a:rPr>
              <a:t>(1)</a:t>
            </a:r>
            <a:r>
              <a:rPr lang="en-US" altLang="ja-JP" dirty="0" smtClean="0"/>
              <a:t> </a:t>
            </a:r>
            <a:r>
              <a:rPr lang="en-US" altLang="ja-JP" dirty="0" smtClean="0">
                <a:latin typeface="Times" charset="0"/>
                <a:ea typeface="Times" charset="0"/>
                <a:cs typeface="Times" charset="0"/>
              </a:rPr>
              <a:t>Students developed a deeper </a:t>
            </a:r>
            <a:r>
              <a:rPr lang="en-US" altLang="ja-JP" dirty="0">
                <a:latin typeface="Times" charset="0"/>
                <a:ea typeface="Times" charset="0"/>
                <a:cs typeface="Times" charset="0"/>
              </a:rPr>
              <a:t>understanding of using gestures especially in songs and storytelling</a:t>
            </a:r>
            <a:r>
              <a:rPr lang="en-US" altLang="ja-JP" dirty="0" smtClean="0">
                <a:latin typeface="Times" charset="0"/>
                <a:ea typeface="Times" charset="0"/>
                <a:cs typeface="Times" charset="0"/>
              </a:rPr>
              <a:t>.</a:t>
            </a:r>
          </a:p>
          <a:p>
            <a:pPr marL="0" lvl="0" indent="0">
              <a:spcBef>
                <a:spcPts val="0"/>
              </a:spcBef>
              <a:buClrTx/>
              <a:buSzTx/>
              <a:buNone/>
            </a:pPr>
            <a:r>
              <a:rPr lang="en-US" altLang="ja-JP" dirty="0" smtClean="0">
                <a:latin typeface="Times" charset="0"/>
                <a:ea typeface="Times" charset="0"/>
                <a:cs typeface="Times" charset="0"/>
              </a:rPr>
              <a:t>(2) </a:t>
            </a:r>
            <a:r>
              <a:rPr lang="en-US" altLang="ja-JP" dirty="0">
                <a:latin typeface="Times" charset="0"/>
                <a:ea typeface="Times" charset="0"/>
                <a:cs typeface="Times" charset="0"/>
              </a:rPr>
              <a:t>Although </a:t>
            </a:r>
            <a:r>
              <a:rPr lang="en-US" altLang="ja-JP" dirty="0" smtClean="0">
                <a:latin typeface="Times" charset="0"/>
                <a:ea typeface="Times" charset="0"/>
                <a:cs typeface="Times" charset="0"/>
              </a:rPr>
              <a:t>they </a:t>
            </a:r>
            <a:r>
              <a:rPr lang="en-US" altLang="ja-JP" dirty="0">
                <a:latin typeface="Times" charset="0"/>
                <a:ea typeface="Times" charset="0"/>
                <a:cs typeface="Times" charset="0"/>
              </a:rPr>
              <a:t>were still </a:t>
            </a:r>
            <a:r>
              <a:rPr lang="en-US" altLang="ja-JP" dirty="0" smtClean="0">
                <a:latin typeface="Times" charset="0"/>
                <a:ea typeface="Times" charset="0"/>
                <a:cs typeface="Times" charset="0"/>
              </a:rPr>
              <a:t>struggling </a:t>
            </a:r>
            <a:r>
              <a:rPr lang="en-US" altLang="ja-JP" dirty="0">
                <a:latin typeface="Times" charset="0"/>
                <a:ea typeface="Times" charset="0"/>
                <a:cs typeface="Times" charset="0"/>
              </a:rPr>
              <a:t>with how to teach </a:t>
            </a:r>
            <a:r>
              <a:rPr lang="en-US" altLang="ja-JP" dirty="0" smtClean="0">
                <a:latin typeface="Times" charset="0"/>
                <a:ea typeface="Times" charset="0"/>
                <a:cs typeface="Times" charset="0"/>
              </a:rPr>
              <a:t>reading </a:t>
            </a:r>
            <a:r>
              <a:rPr lang="en-US" altLang="ja-JP" dirty="0">
                <a:latin typeface="Times" charset="0"/>
                <a:ea typeface="Times" charset="0"/>
                <a:cs typeface="Times" charset="0"/>
              </a:rPr>
              <a:t>and </a:t>
            </a:r>
            <a:r>
              <a:rPr lang="en-US" altLang="ja-JP" dirty="0" smtClean="0">
                <a:latin typeface="Times" charset="0"/>
                <a:ea typeface="Times" charset="0"/>
                <a:cs typeface="Times" charset="0"/>
              </a:rPr>
              <a:t>writing </a:t>
            </a:r>
            <a:r>
              <a:rPr lang="en-US" altLang="ja-JP" dirty="0">
                <a:latin typeface="Times" charset="0"/>
                <a:ea typeface="Times" charset="0"/>
                <a:cs typeface="Times" charset="0"/>
              </a:rPr>
              <a:t>to children, they gradually understood children’s learning </a:t>
            </a:r>
            <a:r>
              <a:rPr lang="en-US" altLang="ja-JP" dirty="0" smtClean="0">
                <a:latin typeface="Times" charset="0"/>
                <a:ea typeface="Times" charset="0"/>
                <a:cs typeface="Times" charset="0"/>
              </a:rPr>
              <a:t>process.</a:t>
            </a:r>
          </a:p>
          <a:p>
            <a:pPr marL="0" lvl="0" indent="0">
              <a:spcBef>
                <a:spcPts val="0"/>
              </a:spcBef>
              <a:buClrTx/>
              <a:buSzTx/>
              <a:buNone/>
            </a:pPr>
            <a:r>
              <a:rPr kumimoji="1" lang="en-US" altLang="ja-JP" dirty="0" smtClean="0">
                <a:latin typeface="Times" charset="0"/>
                <a:ea typeface="Times" charset="0"/>
                <a:cs typeface="Times" charset="0"/>
              </a:rPr>
              <a:t>(3) </a:t>
            </a:r>
            <a:r>
              <a:rPr lang="en-US" altLang="ja-JP" dirty="0" smtClean="0">
                <a:latin typeface="Times" charset="0"/>
                <a:ea typeface="Times" charset="0"/>
                <a:cs typeface="Times" charset="0"/>
              </a:rPr>
              <a:t>They noticed </a:t>
            </a:r>
            <a:r>
              <a:rPr lang="en-US" altLang="ja-JP" dirty="0">
                <a:latin typeface="Times" charset="0"/>
                <a:ea typeface="Times" charset="0"/>
                <a:cs typeface="Times" charset="0"/>
              </a:rPr>
              <a:t>some </a:t>
            </a:r>
            <a:r>
              <a:rPr lang="en-US" altLang="ja-JP" dirty="0" smtClean="0">
                <a:latin typeface="Times" charset="0"/>
                <a:ea typeface="Times" charset="0"/>
                <a:cs typeface="Times" charset="0"/>
              </a:rPr>
              <a:t>teachings skills for good </a:t>
            </a:r>
            <a:r>
              <a:rPr lang="en-US" altLang="ja-JP" dirty="0">
                <a:latin typeface="Times" charset="0"/>
                <a:ea typeface="Times" charset="0"/>
                <a:cs typeface="Times" charset="0"/>
              </a:rPr>
              <a:t>storytelling </a:t>
            </a:r>
            <a:r>
              <a:rPr lang="en-US" altLang="ja-JP" dirty="0" smtClean="0">
                <a:latin typeface="Times" charset="0"/>
                <a:ea typeface="Times" charset="0"/>
                <a:cs typeface="Times" charset="0"/>
              </a:rPr>
              <a:t>such as asking </a:t>
            </a:r>
            <a:r>
              <a:rPr lang="en-US" altLang="ja-JP" dirty="0">
                <a:latin typeface="Times" charset="0"/>
                <a:ea typeface="Times" charset="0"/>
                <a:cs typeface="Times" charset="0"/>
              </a:rPr>
              <a:t>questions about the </a:t>
            </a:r>
            <a:r>
              <a:rPr lang="en-US" altLang="ja-JP" dirty="0" smtClean="0">
                <a:latin typeface="Times" charset="0"/>
                <a:ea typeface="Times" charset="0"/>
                <a:cs typeface="Times" charset="0"/>
              </a:rPr>
              <a:t>story.</a:t>
            </a:r>
            <a:r>
              <a:rPr lang="ja-JP" altLang="ja-JP" dirty="0" smtClean="0">
                <a:latin typeface="Times" charset="0"/>
                <a:ea typeface="Times" charset="0"/>
                <a:cs typeface="Times" charset="0"/>
              </a:rPr>
              <a:t> </a:t>
            </a: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212861634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6" y="543339"/>
            <a:ext cx="8229600" cy="5758338"/>
          </a:xfrm>
        </p:spPr>
        <p:txBody>
          <a:bodyPr>
            <a:normAutofit/>
          </a:bodyPr>
          <a:lstStyle/>
          <a:p>
            <a:pPr marL="0" indent="0">
              <a:spcBef>
                <a:spcPts val="0"/>
              </a:spcBef>
              <a:buClrTx/>
              <a:buSzTx/>
              <a:buNone/>
            </a:pPr>
            <a:r>
              <a:rPr lang="ja-JP" altLang="en-US" sz="2800" dirty="0" smtClean="0">
                <a:latin typeface="Times" charset="0"/>
                <a:ea typeface="Times" charset="0"/>
                <a:cs typeface="Times" charset="0"/>
              </a:rPr>
              <a:t>・</a:t>
            </a:r>
            <a:r>
              <a:rPr lang="en-US" altLang="ja-JP" sz="2800" dirty="0">
                <a:latin typeface="Times" charset="0"/>
                <a:ea typeface="Times" charset="0"/>
                <a:cs typeface="Times" charset="0"/>
              </a:rPr>
              <a:t>C</a:t>
            </a:r>
            <a:r>
              <a:rPr lang="en-US" altLang="ja-JP" sz="2800" dirty="0" smtClean="0">
                <a:latin typeface="Times" charset="0"/>
                <a:ea typeface="Times" charset="0"/>
                <a:cs typeface="Times" charset="0"/>
              </a:rPr>
              <a:t>hildren </a:t>
            </a:r>
            <a:r>
              <a:rPr lang="en-US" altLang="ja-JP" sz="2800" dirty="0">
                <a:latin typeface="Times" charset="0"/>
                <a:ea typeface="Times" charset="0"/>
                <a:cs typeface="Times" charset="0"/>
              </a:rPr>
              <a:t>will be able to read sentences, if there’re steps. At first teachers read the sentences or main words and children find the pictures. And then children repeat after the teacher. Next, they play the game like matching game and see the sentences. Finally children can read them </a:t>
            </a:r>
            <a:r>
              <a:rPr lang="en-US" altLang="ja-JP" sz="2800" dirty="0" smtClean="0">
                <a:latin typeface="Times" charset="0"/>
                <a:ea typeface="Times" charset="0"/>
                <a:cs typeface="Times" charset="0"/>
              </a:rPr>
              <a:t>[</a:t>
            </a:r>
            <a:r>
              <a:rPr lang="en-US" altLang="ja-JP" sz="2800" strike="sngStrike" dirty="0" smtClean="0">
                <a:latin typeface="Times" charset="0"/>
                <a:ea typeface="Times" charset="0"/>
                <a:cs typeface="Times" charset="0"/>
              </a:rPr>
              <a:t>in</a:t>
            </a:r>
            <a:r>
              <a:rPr lang="en-US" altLang="ja-JP" sz="2800" dirty="0" smtClean="0">
                <a:latin typeface="Times" charset="0"/>
                <a:ea typeface="Times" charset="0"/>
                <a:cs typeface="Times" charset="0"/>
              </a:rPr>
              <a:t>] </a:t>
            </a:r>
            <a:r>
              <a:rPr lang="en-US" altLang="ja-JP" sz="2800" dirty="0">
                <a:latin typeface="Times" charset="0"/>
                <a:ea typeface="Times" charset="0"/>
                <a:cs typeface="Times" charset="0"/>
              </a:rPr>
              <a:t>silently. (</a:t>
            </a:r>
            <a:r>
              <a:rPr lang="en-US" altLang="ja-JP" sz="2800" dirty="0" smtClean="0">
                <a:latin typeface="Times" charset="0"/>
                <a:ea typeface="Times" charset="0"/>
                <a:cs typeface="Times" charset="0"/>
              </a:rPr>
              <a:t>Yuko, </a:t>
            </a:r>
            <a:r>
              <a:rPr lang="en-US" altLang="ja-JP" sz="2800" dirty="0">
                <a:latin typeface="Times" charset="0"/>
                <a:ea typeface="Times" charset="0"/>
                <a:cs typeface="Times" charset="0"/>
              </a:rPr>
              <a:t>RL25)</a:t>
            </a:r>
            <a:r>
              <a:rPr lang="ja-JP" altLang="ja-JP" sz="2800" dirty="0">
                <a:latin typeface="Times" charset="0"/>
                <a:ea typeface="Times" charset="0"/>
                <a:cs typeface="Times" charset="0"/>
              </a:rPr>
              <a:t> </a:t>
            </a:r>
            <a:endParaRPr lang="en-US" altLang="ja-JP" sz="2800" dirty="0" smtClean="0">
              <a:latin typeface="Times" charset="0"/>
              <a:ea typeface="Times" charset="0"/>
              <a:cs typeface="Times" charset="0"/>
            </a:endParaRPr>
          </a:p>
          <a:p>
            <a:pPr marL="0" indent="0">
              <a:spcBef>
                <a:spcPts val="0"/>
              </a:spcBef>
              <a:buClrTx/>
              <a:buSzTx/>
              <a:buNone/>
            </a:pPr>
            <a:r>
              <a:rPr lang="ja-JP" altLang="en-US" sz="2800" dirty="0" smtClean="0">
                <a:latin typeface="Times" charset="0"/>
                <a:ea typeface="Times" charset="0"/>
                <a:cs typeface="Times" charset="0"/>
              </a:rPr>
              <a:t>・</a:t>
            </a:r>
            <a:r>
              <a:rPr lang="en-US" altLang="ja-JP" sz="2800" dirty="0">
                <a:latin typeface="Times" charset="0"/>
                <a:ea typeface="Times" charset="0"/>
                <a:cs typeface="Times" charset="0"/>
              </a:rPr>
              <a:t>To get children involved </a:t>
            </a:r>
            <a:r>
              <a:rPr lang="en-US" altLang="ja-JP" sz="2800" dirty="0" smtClean="0">
                <a:latin typeface="Times" charset="0"/>
                <a:ea typeface="Times" charset="0"/>
                <a:cs typeface="Times" charset="0"/>
              </a:rPr>
              <a:t>[is] also </a:t>
            </a:r>
            <a:r>
              <a:rPr lang="en-US" altLang="ja-JP" sz="2800" dirty="0">
                <a:latin typeface="Times" charset="0"/>
                <a:ea typeface="Times" charset="0"/>
                <a:cs typeface="Times" charset="0"/>
              </a:rPr>
              <a:t>important. When we read a story, it’s good to stop sometimes, and ask questions about the story. It might be like “Who went to the river?” “What’s the name of the boy?” In order not to make children passive in classes even in reading, I would like to try to have children speak and think a lot. (</a:t>
            </a:r>
            <a:r>
              <a:rPr lang="en-US" altLang="ja-JP" sz="2800" dirty="0" smtClean="0">
                <a:latin typeface="Times" charset="0"/>
                <a:ea typeface="Times" charset="0"/>
                <a:cs typeface="Times" charset="0"/>
              </a:rPr>
              <a:t>Shinji, </a:t>
            </a:r>
            <a:r>
              <a:rPr lang="en-US" altLang="ja-JP" sz="2800" dirty="0">
                <a:latin typeface="Times" charset="0"/>
                <a:ea typeface="Times" charset="0"/>
                <a:cs typeface="Times" charset="0"/>
              </a:rPr>
              <a:t>RL21)</a:t>
            </a:r>
            <a:r>
              <a:rPr lang="ja-JP" altLang="ja-JP" sz="2800" dirty="0">
                <a:latin typeface="Times" charset="0"/>
                <a:ea typeface="Times" charset="0"/>
                <a:cs typeface="Time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Tree>
    <p:extLst>
      <p:ext uri="{BB962C8B-B14F-4D97-AF65-F5344CB8AC3E}">
        <p14:creationId xmlns:p14="http://schemas.microsoft.com/office/powerpoint/2010/main" val="19170004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Times"/>
                <a:cs typeface="Times"/>
              </a:rPr>
              <a:t>Literature</a:t>
            </a:r>
            <a:r>
              <a:rPr kumimoji="1" lang="ja-JP" altLang="en-US" dirty="0" smtClean="0">
                <a:latin typeface="Times"/>
                <a:cs typeface="Times"/>
              </a:rPr>
              <a:t> </a:t>
            </a:r>
            <a:r>
              <a:rPr kumimoji="1" lang="en-US" altLang="ja-JP" dirty="0" smtClean="0">
                <a:latin typeface="Times"/>
                <a:cs typeface="Times"/>
              </a:rPr>
              <a:t>Review</a:t>
            </a:r>
            <a:endParaRPr kumimoji="1" lang="ja-JP" altLang="en-US" dirty="0">
              <a:latin typeface="Times"/>
              <a:cs typeface="Times"/>
            </a:endParaRPr>
          </a:p>
        </p:txBody>
      </p:sp>
      <p:sp>
        <p:nvSpPr>
          <p:cNvPr id="3" name="コンテンツ プレースホルダー 2"/>
          <p:cNvSpPr>
            <a:spLocks noGrp="1"/>
          </p:cNvSpPr>
          <p:nvPr>
            <p:ph idx="1"/>
          </p:nvPr>
        </p:nvSpPr>
        <p:spPr/>
        <p:txBody>
          <a:bodyPr/>
          <a:lstStyle/>
          <a:p>
            <a:pPr marL="0" indent="0">
              <a:buNone/>
            </a:pPr>
            <a:r>
              <a:rPr kumimoji="1" lang="en-US" altLang="ja-JP" dirty="0" smtClean="0">
                <a:latin typeface="Times"/>
                <a:cs typeface="Times"/>
              </a:rPr>
              <a:t>1. Teacher Beliefs</a:t>
            </a:r>
          </a:p>
          <a:p>
            <a:pPr marL="0" indent="0">
              <a:buNone/>
            </a:pPr>
            <a:r>
              <a:rPr kumimoji="1" lang="en-US" altLang="ja-JP" dirty="0" err="1" smtClean="0">
                <a:latin typeface="Times"/>
                <a:cs typeface="Times"/>
              </a:rPr>
              <a:t>Pajares</a:t>
            </a:r>
            <a:r>
              <a:rPr kumimoji="1" lang="ja-JP" altLang="en-US" dirty="0" smtClean="0">
                <a:latin typeface="Times"/>
                <a:cs typeface="Times"/>
              </a:rPr>
              <a:t> </a:t>
            </a:r>
            <a:r>
              <a:rPr kumimoji="1" lang="en-US" altLang="ja-JP" dirty="0" smtClean="0">
                <a:latin typeface="Times"/>
                <a:cs typeface="Times"/>
              </a:rPr>
              <a:t>(1992)</a:t>
            </a:r>
            <a:r>
              <a:rPr kumimoji="1" lang="ja-JP" altLang="en-US" dirty="0" smtClean="0">
                <a:latin typeface="Times"/>
                <a:cs typeface="Times"/>
              </a:rPr>
              <a:t> </a:t>
            </a:r>
            <a:r>
              <a:rPr kumimoji="1" lang="en-US" altLang="ja-JP" dirty="0" smtClean="0">
                <a:latin typeface="Times"/>
                <a:cs typeface="Times"/>
              </a:rPr>
              <a:t>reviewed</a:t>
            </a:r>
            <a:r>
              <a:rPr kumimoji="1" lang="ja-JP" altLang="en-US" dirty="0" smtClean="0">
                <a:latin typeface="Times"/>
                <a:cs typeface="Times"/>
              </a:rPr>
              <a:t> </a:t>
            </a:r>
            <a:r>
              <a:rPr kumimoji="1" lang="en-US" altLang="ja-JP" dirty="0" smtClean="0">
                <a:latin typeface="Times"/>
                <a:cs typeface="Times"/>
              </a:rPr>
              <a:t>research</a:t>
            </a:r>
            <a:r>
              <a:rPr kumimoji="1" lang="ja-JP" altLang="en-US" dirty="0" smtClean="0">
                <a:latin typeface="Times"/>
                <a:cs typeface="Times"/>
              </a:rPr>
              <a:t> </a:t>
            </a:r>
            <a:r>
              <a:rPr kumimoji="1" lang="en-US" altLang="ja-JP" dirty="0" smtClean="0">
                <a:latin typeface="Times"/>
                <a:cs typeface="Times"/>
              </a:rPr>
              <a:t>on</a:t>
            </a:r>
            <a:r>
              <a:rPr kumimoji="1" lang="ja-JP" altLang="en-US" dirty="0" smtClean="0">
                <a:latin typeface="Times"/>
                <a:cs typeface="Times"/>
              </a:rPr>
              <a:t> </a:t>
            </a:r>
            <a:r>
              <a:rPr kumimoji="1" lang="en-US" altLang="ja-JP" dirty="0" smtClean="0">
                <a:latin typeface="Times"/>
                <a:cs typeface="Times"/>
              </a:rPr>
              <a:t>teachers’</a:t>
            </a:r>
            <a:r>
              <a:rPr kumimoji="1" lang="ja-JP" altLang="en-US" dirty="0" smtClean="0">
                <a:latin typeface="Times"/>
                <a:cs typeface="Times"/>
              </a:rPr>
              <a:t> </a:t>
            </a:r>
            <a:r>
              <a:rPr kumimoji="1" lang="en-US" altLang="ja-JP" dirty="0" smtClean="0">
                <a:latin typeface="Times"/>
                <a:cs typeface="Times"/>
              </a:rPr>
              <a:t>beliefs</a:t>
            </a:r>
            <a:r>
              <a:rPr kumimoji="1" lang="ja-JP" altLang="en-US" dirty="0" smtClean="0">
                <a:latin typeface="Times"/>
                <a:cs typeface="Times"/>
              </a:rPr>
              <a:t> </a:t>
            </a:r>
            <a:r>
              <a:rPr kumimoji="1" lang="en-US" altLang="ja-JP" dirty="0" smtClean="0">
                <a:latin typeface="Times"/>
                <a:cs typeface="Times"/>
              </a:rPr>
              <a:t>and</a:t>
            </a:r>
            <a:r>
              <a:rPr kumimoji="1" lang="ja-JP" altLang="en-US" dirty="0" smtClean="0">
                <a:latin typeface="Times"/>
                <a:cs typeface="Times"/>
              </a:rPr>
              <a:t> </a:t>
            </a:r>
            <a:r>
              <a:rPr kumimoji="1" lang="en-US" altLang="ja-JP" dirty="0" smtClean="0">
                <a:latin typeface="Times"/>
                <a:cs typeface="Times"/>
              </a:rPr>
              <a:t>summarized</a:t>
            </a:r>
            <a:r>
              <a:rPr kumimoji="1" lang="ja-JP" altLang="en-US" dirty="0" smtClean="0">
                <a:latin typeface="Times"/>
                <a:cs typeface="Times"/>
              </a:rPr>
              <a:t> </a:t>
            </a:r>
            <a:r>
              <a:rPr kumimoji="1" lang="en-US" altLang="ja-JP" dirty="0" smtClean="0">
                <a:latin typeface="Times"/>
                <a:cs typeface="Times"/>
              </a:rPr>
              <a:t>16</a:t>
            </a:r>
            <a:r>
              <a:rPr kumimoji="1" lang="ja-JP" altLang="en-US" dirty="0" smtClean="0">
                <a:latin typeface="Times"/>
                <a:cs typeface="Times"/>
              </a:rPr>
              <a:t> </a:t>
            </a:r>
            <a:r>
              <a:rPr kumimoji="1" lang="en-US" altLang="ja-JP" dirty="0" smtClean="0">
                <a:latin typeface="Times"/>
                <a:cs typeface="Times"/>
              </a:rPr>
              <a:t>fundamental</a:t>
            </a:r>
            <a:r>
              <a:rPr kumimoji="1" lang="ja-JP" altLang="en-US" dirty="0" smtClean="0">
                <a:latin typeface="Times"/>
                <a:cs typeface="Times"/>
              </a:rPr>
              <a:t> </a:t>
            </a:r>
            <a:r>
              <a:rPr kumimoji="1" lang="en-US" altLang="ja-JP" dirty="0" smtClean="0">
                <a:latin typeface="Times"/>
                <a:cs typeface="Times"/>
              </a:rPr>
              <a:t>assumptions</a:t>
            </a:r>
            <a:r>
              <a:rPr lang="ja-JP" altLang="en-US" dirty="0" smtClean="0">
                <a:latin typeface="Times"/>
                <a:cs typeface="Times"/>
              </a:rPr>
              <a:t>. </a:t>
            </a:r>
            <a:endParaRPr lang="en-US" altLang="ja-JP" dirty="0" smtClean="0">
              <a:latin typeface="Times"/>
              <a:cs typeface="Times"/>
            </a:endParaRPr>
          </a:p>
          <a:p>
            <a:pPr marL="514350" indent="-514350">
              <a:buAutoNum type="arabicParenBoth"/>
            </a:pPr>
            <a:r>
              <a:rPr kumimoji="1" lang="en-US" altLang="ja-JP" dirty="0" smtClean="0">
                <a:latin typeface="Times"/>
                <a:cs typeface="Times"/>
              </a:rPr>
              <a:t>Beliefs</a:t>
            </a:r>
            <a:r>
              <a:rPr kumimoji="1" lang="ja-JP" altLang="en-US" dirty="0" smtClean="0">
                <a:latin typeface="Times"/>
                <a:cs typeface="Times"/>
              </a:rPr>
              <a:t> </a:t>
            </a:r>
            <a:r>
              <a:rPr kumimoji="1" lang="en-US" altLang="ja-JP" dirty="0" smtClean="0">
                <a:latin typeface="Times"/>
                <a:cs typeface="Times"/>
              </a:rPr>
              <a:t>are</a:t>
            </a:r>
            <a:r>
              <a:rPr kumimoji="1" lang="ja-JP" altLang="en-US" dirty="0" smtClean="0">
                <a:latin typeface="Times"/>
                <a:cs typeface="Times"/>
              </a:rPr>
              <a:t> </a:t>
            </a:r>
            <a:r>
              <a:rPr kumimoji="1" lang="en-US" altLang="ja-JP" dirty="0" smtClean="0">
                <a:latin typeface="Times"/>
                <a:cs typeface="Times"/>
              </a:rPr>
              <a:t>formed</a:t>
            </a:r>
            <a:r>
              <a:rPr kumimoji="1" lang="ja-JP" altLang="en-US" dirty="0" smtClean="0">
                <a:latin typeface="Times"/>
                <a:cs typeface="Times"/>
              </a:rPr>
              <a:t> </a:t>
            </a:r>
            <a:r>
              <a:rPr kumimoji="1" lang="en-US" altLang="ja-JP" dirty="0" smtClean="0">
                <a:latin typeface="Times"/>
                <a:cs typeface="Times"/>
              </a:rPr>
              <a:t>early</a:t>
            </a:r>
            <a:r>
              <a:rPr kumimoji="1" lang="ja-JP" altLang="en-US" dirty="0" smtClean="0">
                <a:latin typeface="Times"/>
                <a:cs typeface="Times"/>
              </a:rPr>
              <a:t> </a:t>
            </a:r>
            <a:r>
              <a:rPr kumimoji="1" lang="en-US" altLang="ja-JP" dirty="0" smtClean="0">
                <a:latin typeface="Times"/>
                <a:cs typeface="Times"/>
              </a:rPr>
              <a:t>and</a:t>
            </a:r>
            <a:r>
              <a:rPr kumimoji="1" lang="ja-JP" altLang="en-US" dirty="0" smtClean="0">
                <a:latin typeface="Times"/>
                <a:cs typeface="Times"/>
              </a:rPr>
              <a:t> </a:t>
            </a:r>
            <a:r>
              <a:rPr kumimoji="1" lang="en-US" altLang="ja-JP" dirty="0" smtClean="0">
                <a:latin typeface="Times"/>
                <a:cs typeface="Times"/>
              </a:rPr>
              <a:t>tend</a:t>
            </a:r>
            <a:r>
              <a:rPr kumimoji="1" lang="ja-JP" altLang="en-US" dirty="0" smtClean="0">
                <a:latin typeface="Times"/>
                <a:cs typeface="Times"/>
              </a:rPr>
              <a:t> </a:t>
            </a:r>
            <a:r>
              <a:rPr kumimoji="1" lang="en-US" altLang="ja-JP" dirty="0" smtClean="0">
                <a:latin typeface="Times"/>
                <a:cs typeface="Times"/>
              </a:rPr>
              <a:t>to</a:t>
            </a:r>
            <a:r>
              <a:rPr kumimoji="1" lang="ja-JP" altLang="en-US" dirty="0" smtClean="0">
                <a:latin typeface="Times"/>
                <a:cs typeface="Times"/>
              </a:rPr>
              <a:t> </a:t>
            </a:r>
            <a:r>
              <a:rPr kumimoji="1" lang="en-US" altLang="ja-JP" dirty="0" smtClean="0">
                <a:latin typeface="Times"/>
                <a:cs typeface="Times"/>
              </a:rPr>
              <a:t>self-perpetuate.</a:t>
            </a:r>
          </a:p>
          <a:p>
            <a:pPr marL="514350" indent="-514350">
              <a:buAutoNum type="arabicParenBoth"/>
            </a:pPr>
            <a:r>
              <a:rPr lang="en-US" altLang="ja-JP" dirty="0" smtClean="0">
                <a:latin typeface="Times"/>
                <a:cs typeface="Times"/>
              </a:rPr>
              <a:t>Beliefs about teaching are well established by the time a student gets to college.</a:t>
            </a:r>
          </a:p>
          <a:p>
            <a:pPr marL="0" indent="0">
              <a:buNone/>
            </a:pPr>
            <a:endParaRPr kumimoji="1" lang="ja-JP" altLang="en-US" dirty="0">
              <a:latin typeface="Times"/>
              <a:cs typeface="Times"/>
            </a:endParaRPr>
          </a:p>
        </p:txBody>
      </p:sp>
    </p:spTree>
    <p:extLst>
      <p:ext uri="{BB962C8B-B14F-4D97-AF65-F5344CB8AC3E}">
        <p14:creationId xmlns:p14="http://schemas.microsoft.com/office/powerpoint/2010/main" val="246730410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6" y="543339"/>
            <a:ext cx="8229600" cy="5758338"/>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dirty="0" smtClean="0">
                <a:latin typeface="Times" charset="0"/>
                <a:ea typeface="Times" charset="0"/>
                <a:cs typeface="Times" charset="0"/>
              </a:rPr>
              <a:t>Stage 6: from W11 to W15 (2nd semester)</a:t>
            </a: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dirty="0">
              <a:latin typeface="Times" charset="0"/>
              <a:ea typeface="Times" charset="0"/>
              <a:cs typeface="Times" charset="0"/>
            </a:endParaRPr>
          </a:p>
          <a:p>
            <a:pPr marL="0" lvl="0" indent="0">
              <a:spcBef>
                <a:spcPts val="0"/>
              </a:spcBef>
              <a:buClrTx/>
              <a:buSzTx/>
              <a:buNone/>
            </a:pPr>
            <a:r>
              <a:rPr kumimoji="1" lang="en-US" altLang="ja-JP" dirty="0" smtClean="0">
                <a:latin typeface="Times" charset="0"/>
                <a:ea typeface="Times" charset="0"/>
                <a:cs typeface="Times" charset="0"/>
              </a:rPr>
              <a:t>(1) </a:t>
            </a:r>
            <a:r>
              <a:rPr lang="en-US" altLang="ja-JP" dirty="0">
                <a:latin typeface="Times" charset="0"/>
                <a:ea typeface="Times" charset="0"/>
                <a:cs typeface="Times" charset="0"/>
              </a:rPr>
              <a:t>S</a:t>
            </a:r>
            <a:r>
              <a:rPr lang="en-US" altLang="ja-JP" dirty="0" smtClean="0">
                <a:latin typeface="Times" charset="0"/>
                <a:ea typeface="Times" charset="0"/>
                <a:cs typeface="Times" charset="0"/>
              </a:rPr>
              <a:t>tudents </a:t>
            </a:r>
            <a:r>
              <a:rPr lang="en-US" altLang="ja-JP" dirty="0">
                <a:latin typeface="Times" charset="0"/>
                <a:ea typeface="Times" charset="0"/>
                <a:cs typeface="Times" charset="0"/>
              </a:rPr>
              <a:t>gradually gained the knowledge and the skills of teaching English to </a:t>
            </a:r>
            <a:r>
              <a:rPr lang="en-US" altLang="ja-JP" dirty="0" smtClean="0">
                <a:latin typeface="Times" charset="0"/>
                <a:ea typeface="Times" charset="0"/>
                <a:cs typeface="Times" charset="0"/>
              </a:rPr>
              <a:t>children.</a:t>
            </a:r>
          </a:p>
          <a:p>
            <a:pPr marL="0" lvl="0" indent="0">
              <a:spcBef>
                <a:spcPts val="0"/>
              </a:spcBef>
              <a:buClrTx/>
              <a:buSzTx/>
              <a:buNone/>
            </a:pPr>
            <a:r>
              <a:rPr kumimoji="1" lang="en-US" altLang="ja-JP" dirty="0" smtClean="0">
                <a:latin typeface="Times" charset="0"/>
                <a:ea typeface="Times" charset="0"/>
                <a:cs typeface="Times" charset="0"/>
              </a:rPr>
              <a:t>(2) However, they noticed the difficulty integrating four skills, especially reading and writing skills.</a:t>
            </a:r>
          </a:p>
          <a:p>
            <a:pPr marL="0" lvl="0" indent="0">
              <a:spcBef>
                <a:spcPts val="0"/>
              </a:spcBef>
              <a:buClrTx/>
              <a:buSzTx/>
              <a:buNone/>
            </a:pPr>
            <a:r>
              <a:rPr lang="en-US" altLang="ja-JP" dirty="0" smtClean="0">
                <a:latin typeface="Times" charset="0"/>
                <a:ea typeface="Times" charset="0"/>
                <a:cs typeface="Times" charset="0"/>
              </a:rPr>
              <a:t>(3) They further developed their understanding about making a lesson plan with clear goals by integrating four skills. </a:t>
            </a: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71587671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6" y="569843"/>
            <a:ext cx="8229600" cy="5731834"/>
          </a:xfrm>
        </p:spPr>
        <p:txBody>
          <a:bodyPr>
            <a:normAutofit fontScale="92500"/>
          </a:bodyPr>
          <a:lstStyle/>
          <a:p>
            <a:pPr marL="0" lvl="0" indent="0">
              <a:spcBef>
                <a:spcPts val="0"/>
              </a:spcBef>
              <a:buClrTx/>
              <a:buSzTx/>
              <a:buNone/>
            </a:pPr>
            <a:r>
              <a:rPr kumimoji="1" lang="ja-JP" altLang="en-US" dirty="0" smtClean="0"/>
              <a:t>・</a:t>
            </a:r>
            <a:r>
              <a:rPr lang="en-US" altLang="ja-JP" dirty="0">
                <a:latin typeface="Times" charset="0"/>
                <a:ea typeface="Times" charset="0"/>
                <a:cs typeface="Times" charset="0"/>
              </a:rPr>
              <a:t>Recently we’ve chosen suitable gestures for children quickly. It means we could understand what children like gradually. I realize I have to think about children all </a:t>
            </a:r>
            <a:r>
              <a:rPr lang="en-US" altLang="ja-JP" dirty="0" smtClean="0">
                <a:latin typeface="Times" charset="0"/>
                <a:ea typeface="Times" charset="0"/>
                <a:cs typeface="Times" charset="0"/>
              </a:rPr>
              <a:t>[the] time </a:t>
            </a:r>
            <a:r>
              <a:rPr lang="en-US" altLang="ja-JP" dirty="0">
                <a:latin typeface="Times" charset="0"/>
                <a:ea typeface="Times" charset="0"/>
                <a:cs typeface="Times" charset="0"/>
              </a:rPr>
              <a:t>when I teach English to them and enjoy the class. (</a:t>
            </a:r>
            <a:r>
              <a:rPr lang="en-US" altLang="ja-JP" dirty="0" smtClean="0">
                <a:latin typeface="Times" charset="0"/>
                <a:ea typeface="Times" charset="0"/>
                <a:cs typeface="Times" charset="0"/>
              </a:rPr>
              <a:t>Chika. </a:t>
            </a:r>
            <a:r>
              <a:rPr lang="en-US" altLang="ja-JP" dirty="0">
                <a:latin typeface="Times" charset="0"/>
                <a:ea typeface="Times" charset="0"/>
                <a:cs typeface="Times" charset="0"/>
              </a:rPr>
              <a:t>RL28)</a:t>
            </a:r>
            <a:r>
              <a:rPr lang="ja-JP" altLang="ja-JP" dirty="0">
                <a:latin typeface="Times" charset="0"/>
                <a:ea typeface="Times" charset="0"/>
                <a:cs typeface="Times" charset="0"/>
              </a:rPr>
              <a:t> </a:t>
            </a:r>
            <a:endParaRPr lang="en-US" altLang="ja-JP" dirty="0" smtClean="0">
              <a:latin typeface="Times" charset="0"/>
              <a:ea typeface="Times" charset="0"/>
              <a:cs typeface="Times" charset="0"/>
            </a:endParaRPr>
          </a:p>
          <a:p>
            <a:pPr marL="0" lvl="0" indent="0">
              <a:spcBef>
                <a:spcPts val="0"/>
              </a:spcBef>
              <a:buClrTx/>
              <a:buSzTx/>
              <a:buNone/>
            </a:pPr>
            <a:r>
              <a:rPr kumimoji="1" lang="ja-JP" altLang="en-US" dirty="0" smtClean="0">
                <a:latin typeface="Times" charset="0"/>
                <a:ea typeface="Times" charset="0"/>
                <a:cs typeface="Times" charset="0"/>
              </a:rPr>
              <a:t>・</a:t>
            </a:r>
            <a:r>
              <a:rPr lang="en-US" altLang="ja-JP" dirty="0">
                <a:latin typeface="Times" charset="0"/>
                <a:ea typeface="Times" charset="0"/>
                <a:cs typeface="Times" charset="0"/>
              </a:rPr>
              <a:t>Through the demonstration, I thought that it’s hard to introduce reading and writing activity. Children need to connect sounds and letters. It takes time to acquire how to read and write English. Therefore, teachers should make a plan considering the procedure of the four classes. (</a:t>
            </a:r>
            <a:r>
              <a:rPr lang="en-US" altLang="ja-JP" dirty="0" smtClean="0">
                <a:latin typeface="Times" charset="0"/>
                <a:ea typeface="Times" charset="0"/>
                <a:cs typeface="Times" charset="0"/>
              </a:rPr>
              <a:t>Aiko, </a:t>
            </a:r>
            <a:r>
              <a:rPr lang="en-US" altLang="ja-JP" dirty="0">
                <a:latin typeface="Times" charset="0"/>
                <a:ea typeface="Times" charset="0"/>
                <a:cs typeface="Times" charset="0"/>
              </a:rPr>
              <a:t>RL30)</a:t>
            </a:r>
            <a:r>
              <a:rPr lang="ja-JP" altLang="ja-JP" dirty="0">
                <a:latin typeface="Times" charset="0"/>
                <a:ea typeface="Times" charset="0"/>
                <a:cs typeface="Times" charset="0"/>
              </a:rPr>
              <a:t> </a:t>
            </a:r>
            <a:endParaRPr lang="en-US" altLang="ja-JP" dirty="0" smtClean="0">
              <a:latin typeface="Times" charset="0"/>
              <a:ea typeface="Times" charset="0"/>
              <a:cs typeface="Times" charset="0"/>
            </a:endParaRPr>
          </a:p>
          <a:p>
            <a:pPr marL="0" lvl="0" indent="0">
              <a:spcBef>
                <a:spcPts val="0"/>
              </a:spcBef>
              <a:buClrTx/>
              <a:buSzTx/>
              <a:buNone/>
            </a:pPr>
            <a:endParaRPr kumimoji="1" lang="ja-JP" altLang="en-US" sz="2800" dirty="0">
              <a:latin typeface="Times" charset="0"/>
              <a:ea typeface="Times" charset="0"/>
              <a:cs typeface="Times" charset="0"/>
            </a:endParaRPr>
          </a:p>
        </p:txBody>
      </p:sp>
    </p:spTree>
    <p:extLst>
      <p:ext uri="{BB962C8B-B14F-4D97-AF65-F5344CB8AC3E}">
        <p14:creationId xmlns:p14="http://schemas.microsoft.com/office/powerpoint/2010/main" val="164804392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5"/>
            <a:ext cx="8229600" cy="817100"/>
          </a:xfrm>
        </p:spPr>
        <p:txBody>
          <a:bodyPr>
            <a:normAutofit fontScale="90000"/>
          </a:bodyPr>
          <a:lstStyle/>
          <a:p>
            <a:r>
              <a:rPr kumimoji="1" lang="en-US" altLang="ja-JP" dirty="0" smtClean="0"/>
              <a:t>Interview (at the end of 2nd semester)</a:t>
            </a:r>
            <a:endParaRPr kumimoji="1" lang="ja-JP" altLang="en-US" dirty="0"/>
          </a:p>
        </p:txBody>
      </p:sp>
      <p:sp>
        <p:nvSpPr>
          <p:cNvPr id="3" name="コンテンツ プレースホルダー 2"/>
          <p:cNvSpPr>
            <a:spLocks noGrp="1"/>
          </p:cNvSpPr>
          <p:nvPr>
            <p:ph idx="1"/>
          </p:nvPr>
        </p:nvSpPr>
        <p:spPr>
          <a:xfrm>
            <a:off x="428596" y="1354164"/>
            <a:ext cx="8340144" cy="5205661"/>
          </a:xfrm>
        </p:spPr>
        <p:txBody>
          <a:bodyPr>
            <a:noAutofit/>
          </a:bodyPr>
          <a:lstStyle/>
          <a:p>
            <a:pPr marL="0" lvl="0" indent="0">
              <a:spcBef>
                <a:spcPts val="0"/>
              </a:spcBef>
              <a:buClrTx/>
              <a:buSzTx/>
              <a:buNone/>
            </a:pPr>
            <a:r>
              <a:rPr lang="en-US" altLang="ja-JP" sz="2800" dirty="0" smtClean="0">
                <a:latin typeface="Times" charset="0"/>
                <a:ea typeface="Times" charset="0"/>
                <a:cs typeface="Times" charset="0"/>
              </a:rPr>
              <a:t>All 8 students reported </a:t>
            </a:r>
            <a:r>
              <a:rPr kumimoji="1" lang="en-US" altLang="ja-JP" sz="2800" dirty="0" smtClean="0">
                <a:latin typeface="Times" charset="0"/>
                <a:ea typeface="Times" charset="0"/>
                <a:cs typeface="Times" charset="0"/>
              </a:rPr>
              <a:t>that they changed their view about teaching English to children. </a:t>
            </a:r>
            <a:r>
              <a:rPr lang="en-US" altLang="ja-JP" sz="2800" dirty="0">
                <a:latin typeface="Times" charset="0"/>
                <a:ea typeface="Times" charset="0"/>
                <a:cs typeface="Times" charset="0"/>
              </a:rPr>
              <a:t>T</a:t>
            </a:r>
            <a:r>
              <a:rPr lang="en-US" altLang="ja-JP" sz="2800" dirty="0" smtClean="0">
                <a:latin typeface="Times" charset="0"/>
                <a:ea typeface="Times" charset="0"/>
                <a:cs typeface="Times" charset="0"/>
              </a:rPr>
              <a:t>hey </a:t>
            </a:r>
            <a:r>
              <a:rPr lang="en-US" altLang="ja-JP" sz="2800" dirty="0">
                <a:latin typeface="Times" charset="0"/>
                <a:ea typeface="Times" charset="0"/>
                <a:cs typeface="Times" charset="0"/>
              </a:rPr>
              <a:t>realized </a:t>
            </a:r>
            <a:r>
              <a:rPr lang="en-US" altLang="ja-JP" sz="2800" dirty="0" smtClean="0">
                <a:latin typeface="Times" charset="0"/>
                <a:ea typeface="Times" charset="0"/>
                <a:cs typeface="Times" charset="0"/>
              </a:rPr>
              <a:t>the significance of making a lesson plan with clear goals. </a:t>
            </a:r>
          </a:p>
          <a:p>
            <a:pPr marL="0" lvl="0" indent="0">
              <a:spcBef>
                <a:spcPts val="0"/>
              </a:spcBef>
              <a:buClrTx/>
              <a:buSzTx/>
              <a:buNone/>
            </a:pPr>
            <a:r>
              <a:rPr kumimoji="1" lang="ja-JP" altLang="en-US" sz="2800" dirty="0" smtClean="0">
                <a:latin typeface="Times" charset="0"/>
                <a:ea typeface="Times" charset="0"/>
                <a:cs typeface="Times" charset="0"/>
              </a:rPr>
              <a:t>・</a:t>
            </a:r>
            <a:r>
              <a:rPr kumimoji="1" lang="en-US" altLang="ja-JP" sz="2800" dirty="0" smtClean="0">
                <a:latin typeface="Times" charset="0"/>
                <a:ea typeface="Times" charset="0"/>
                <a:cs typeface="Times" charset="0"/>
              </a:rPr>
              <a:t>I used to think playing games in English is fine so that they can learn vocabulary. However, I realized that teachers need to set up goals in making a lesson plan. (Toru)</a:t>
            </a:r>
          </a:p>
          <a:p>
            <a:pPr marL="0" lvl="0" indent="0">
              <a:spcBef>
                <a:spcPts val="0"/>
              </a:spcBef>
              <a:buClrTx/>
              <a:buSzTx/>
              <a:buNone/>
            </a:pPr>
            <a:r>
              <a:rPr lang="ja-JP" altLang="en-US" sz="2800" dirty="0" smtClean="0">
                <a:latin typeface="Times" charset="0"/>
                <a:ea typeface="Times" charset="0"/>
                <a:cs typeface="Times" charset="0"/>
              </a:rPr>
              <a:t>・</a:t>
            </a:r>
            <a:r>
              <a:rPr lang="en-US" altLang="ja-JP" sz="2800" dirty="0" smtClean="0">
                <a:latin typeface="Times" charset="0"/>
                <a:ea typeface="Times" charset="0"/>
                <a:cs typeface="Times" charset="0"/>
              </a:rPr>
              <a:t>Just singing a song, reading a story, or playing a game is not enough. I really understood the importance of the teaching procedure with clear goals and steps. Without them, English class will end up just a fun class, without learning for children. (</a:t>
            </a:r>
            <a:r>
              <a:rPr lang="en-US" altLang="ja-JP" sz="2800" dirty="0" err="1" smtClean="0">
                <a:latin typeface="Times" charset="0"/>
                <a:ea typeface="Times" charset="0"/>
                <a:cs typeface="Times" charset="0"/>
              </a:rPr>
              <a:t>Satoko</a:t>
            </a:r>
            <a:r>
              <a:rPr lang="en-US" altLang="ja-JP" sz="2800" dirty="0" smtClean="0">
                <a:latin typeface="Times" charset="0"/>
                <a:ea typeface="Times" charset="0"/>
                <a:cs typeface="Times" charset="0"/>
              </a:rPr>
              <a:t>)</a:t>
            </a:r>
            <a:endParaRPr kumimoji="1" lang="ja-JP" altLang="en-US" sz="2800" dirty="0">
              <a:latin typeface="Times" charset="0"/>
              <a:ea typeface="Times" charset="0"/>
              <a:cs typeface="Times" charset="0"/>
            </a:endParaRPr>
          </a:p>
        </p:txBody>
      </p:sp>
    </p:spTree>
    <p:extLst>
      <p:ext uri="{BB962C8B-B14F-4D97-AF65-F5344CB8AC3E}">
        <p14:creationId xmlns:p14="http://schemas.microsoft.com/office/powerpoint/2010/main" val="147587762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spcBef>
                <a:spcPts val="0"/>
              </a:spcBef>
              <a:buClrTx/>
              <a:buSzTx/>
              <a:buNone/>
            </a:pPr>
            <a:r>
              <a:rPr lang="en-US" altLang="ja-JP" dirty="0" smtClean="0">
                <a:latin typeface="Times" charset="0"/>
                <a:ea typeface="Times" charset="0"/>
                <a:cs typeface="Times" charset="0"/>
              </a:rPr>
              <a:t>1. </a:t>
            </a:r>
            <a:r>
              <a:rPr lang="en-US" altLang="ja-JP" dirty="0">
                <a:latin typeface="Times" charset="0"/>
                <a:ea typeface="Times" charset="0"/>
                <a:cs typeface="Times" charset="0"/>
              </a:rPr>
              <a:t>How do pre-service elementary school teachers change their beliefs about language learning and teaching?</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dirty="0" smtClean="0"/>
          </a:p>
          <a:p>
            <a:pPr marL="0" indent="0">
              <a:spcBef>
                <a:spcPts val="0"/>
              </a:spcBef>
              <a:buClrTx/>
              <a:buSzTx/>
              <a:buNone/>
            </a:pPr>
            <a:r>
              <a:rPr lang="en-US" altLang="ja-JP" dirty="0" smtClean="0">
                <a:latin typeface="Times" charset="0"/>
                <a:ea typeface="Times" charset="0"/>
                <a:cs typeface="Times" charset="0"/>
              </a:rPr>
              <a:t>(1)These 8 students </a:t>
            </a:r>
            <a:r>
              <a:rPr lang="en-US" altLang="ja-JP" dirty="0">
                <a:latin typeface="Times" charset="0"/>
                <a:ea typeface="Times" charset="0"/>
                <a:cs typeface="Times" charset="0"/>
              </a:rPr>
              <a:t>had positive attitude </a:t>
            </a:r>
            <a:r>
              <a:rPr lang="en-US" altLang="ja-JP" dirty="0" smtClean="0">
                <a:latin typeface="Times" charset="0"/>
                <a:ea typeface="Times" charset="0"/>
                <a:cs typeface="Times" charset="0"/>
              </a:rPr>
              <a:t>toward language learning and </a:t>
            </a:r>
            <a:r>
              <a:rPr lang="en-US" altLang="ja-JP" dirty="0">
                <a:latin typeface="Times" charset="0"/>
                <a:ea typeface="Times" charset="0"/>
                <a:cs typeface="Times" charset="0"/>
              </a:rPr>
              <a:t>beliefs about teaching English to children when the training </a:t>
            </a:r>
            <a:r>
              <a:rPr lang="en-US" altLang="ja-JP" dirty="0" smtClean="0">
                <a:latin typeface="Times" charset="0"/>
                <a:ea typeface="Times" charset="0"/>
                <a:cs typeface="Times" charset="0"/>
              </a:rPr>
              <a:t>started</a:t>
            </a:r>
            <a:r>
              <a:rPr lang="en-US" altLang="ja-JP" dirty="0">
                <a:latin typeface="Times" charset="0"/>
                <a:ea typeface="Times" charset="0"/>
                <a:cs typeface="Times" charset="0"/>
              </a:rPr>
              <a:t>. </a:t>
            </a:r>
            <a:r>
              <a:rPr lang="en-US" altLang="ja-JP" dirty="0" smtClean="0">
                <a:latin typeface="Times" charset="0"/>
                <a:ea typeface="Times" charset="0"/>
                <a:cs typeface="Times" charset="0"/>
              </a:rPr>
              <a:t>Their previous two-year English program based on CBLT influenced their beliefs (Nguyen &amp; Sato, 2016)</a:t>
            </a: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23904983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962874"/>
          </a:xfrm>
        </p:spPr>
        <p:txBody>
          <a:bodyPr/>
          <a:lstStyle/>
          <a:p>
            <a:r>
              <a:rPr lang="en-US" altLang="ja-JP" dirty="0"/>
              <a:t>Discussion</a:t>
            </a:r>
            <a:endParaRPr kumimoji="1" lang="ja-JP" altLang="en-US" dirty="0"/>
          </a:p>
        </p:txBody>
      </p:sp>
      <p:sp>
        <p:nvSpPr>
          <p:cNvPr id="3" name="コンテンツ プレースホルダー 2"/>
          <p:cNvSpPr>
            <a:spLocks noGrp="1"/>
          </p:cNvSpPr>
          <p:nvPr>
            <p:ph idx="1"/>
          </p:nvPr>
        </p:nvSpPr>
        <p:spPr>
          <a:xfrm>
            <a:off x="428596" y="1571604"/>
            <a:ext cx="8229600" cy="4687200"/>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dirty="0" smtClean="0">
                <a:latin typeface="Times" charset="0"/>
                <a:ea typeface="Times" charset="0"/>
                <a:cs typeface="Times" charset="0"/>
              </a:rPr>
              <a:t>(2) They further developed their beliefs about teaching English to elementary school students through the yearlong program.</a:t>
            </a:r>
            <a:endParaRPr lang="en-US" altLang="ja-JP" dirty="0">
              <a:latin typeface="Times" charset="0"/>
              <a:ea typeface="Times" charset="0"/>
              <a:cs typeface="Times" charset="0"/>
            </a:endParaRPr>
          </a:p>
          <a:p>
            <a:pPr marL="0" indent="0">
              <a:spcBef>
                <a:spcPts val="0"/>
              </a:spcBef>
              <a:buClrTx/>
              <a:buSzTx/>
              <a:buNone/>
            </a:pPr>
            <a:r>
              <a:rPr lang="en-US" altLang="ja-JP" dirty="0">
                <a:latin typeface="Times" charset="0"/>
                <a:ea typeface="Times" charset="0"/>
                <a:cs typeface="Times" charset="0"/>
              </a:rPr>
              <a:t> </a:t>
            </a:r>
            <a:r>
              <a:rPr lang="ja-JP" altLang="en-US" dirty="0" smtClean="0">
                <a:latin typeface="Times" charset="0"/>
                <a:ea typeface="Times" charset="0"/>
                <a:cs typeface="Times" charset="0"/>
              </a:rPr>
              <a:t>・</a:t>
            </a:r>
            <a:r>
              <a:rPr lang="en-US" altLang="ja-JP" dirty="0" smtClean="0">
                <a:latin typeface="Times" charset="0"/>
                <a:ea typeface="Times" charset="0"/>
                <a:cs typeface="Times" charset="0"/>
              </a:rPr>
              <a:t>Most students changed </a:t>
            </a:r>
            <a:r>
              <a:rPr lang="en-US" altLang="ja-JP" dirty="0">
                <a:latin typeface="Times" charset="0"/>
                <a:ea typeface="Times" charset="0"/>
                <a:cs typeface="Times" charset="0"/>
              </a:rPr>
              <a:t>their view from just having fun to organizing an activity with clear </a:t>
            </a:r>
            <a:r>
              <a:rPr lang="en-US" altLang="ja-JP" dirty="0" smtClean="0">
                <a:latin typeface="Times" charset="0"/>
                <a:ea typeface="Times" charset="0"/>
                <a:cs typeface="Times" charset="0"/>
              </a:rPr>
              <a:t>goals</a:t>
            </a:r>
            <a:r>
              <a:rPr lang="en-US" altLang="ja-JP" dirty="0">
                <a:latin typeface="Times" charset="0"/>
                <a:ea typeface="Times" charset="0"/>
                <a:cs typeface="Times" charset="0"/>
              </a:rPr>
              <a:t> </a:t>
            </a:r>
            <a:r>
              <a:rPr lang="en-US" altLang="ja-JP" dirty="0" smtClean="0">
                <a:latin typeface="Times" charset="0"/>
                <a:ea typeface="Times" charset="0"/>
                <a:cs typeface="Times" charset="0"/>
              </a:rPr>
              <a:t>(at the end of the 1st semester)</a:t>
            </a:r>
          </a:p>
          <a:p>
            <a:pPr marL="0" indent="0">
              <a:spcBef>
                <a:spcPts val="0"/>
              </a:spcBef>
              <a:buClrTx/>
              <a:buSzTx/>
              <a:buNone/>
            </a:pPr>
            <a:r>
              <a:rPr lang="en-US" altLang="ja-JP" dirty="0">
                <a:latin typeface="Times" charset="0"/>
                <a:ea typeface="Times" charset="0"/>
                <a:cs typeface="Times" charset="0"/>
              </a:rPr>
              <a:t> </a:t>
            </a:r>
            <a:r>
              <a:rPr lang="en-US" altLang="ja-JP" dirty="0" smtClean="0">
                <a:latin typeface="Times" charset="0"/>
                <a:ea typeface="Times" charset="0"/>
                <a:cs typeface="Times" charset="0"/>
              </a:rPr>
              <a:t> </a:t>
            </a:r>
            <a:r>
              <a:rPr lang="ja-JP" altLang="en-US" dirty="0" smtClean="0">
                <a:latin typeface="Times" charset="0"/>
                <a:ea typeface="Times" charset="0"/>
                <a:cs typeface="Times" charset="0"/>
              </a:rPr>
              <a:t>・</a:t>
            </a:r>
            <a:r>
              <a:rPr lang="en-US" altLang="ja-JP" dirty="0" smtClean="0">
                <a:latin typeface="Times" charset="0"/>
                <a:ea typeface="Times" charset="0"/>
                <a:cs typeface="Times" charset="0"/>
              </a:rPr>
              <a:t>They </a:t>
            </a:r>
            <a:r>
              <a:rPr lang="en-US" altLang="ja-JP" dirty="0">
                <a:latin typeface="Times" charset="0"/>
                <a:ea typeface="Times" charset="0"/>
                <a:cs typeface="Times" charset="0"/>
              </a:rPr>
              <a:t>further developed their understanding about making a lesson plan with clear goals by integrating four </a:t>
            </a:r>
            <a:r>
              <a:rPr lang="en-US" altLang="ja-JP" dirty="0" smtClean="0">
                <a:latin typeface="Times" charset="0"/>
                <a:ea typeface="Times" charset="0"/>
                <a:cs typeface="Times" charset="0"/>
              </a:rPr>
              <a:t>skills (</a:t>
            </a:r>
            <a:r>
              <a:rPr lang="en-US" altLang="ja-JP" dirty="0">
                <a:latin typeface="Times" charset="0"/>
                <a:ea typeface="Times" charset="0"/>
                <a:cs typeface="Times" charset="0"/>
              </a:rPr>
              <a:t>at the end of the </a:t>
            </a:r>
            <a:r>
              <a:rPr lang="en-US" altLang="ja-JP" dirty="0" smtClean="0">
                <a:latin typeface="Times" charset="0"/>
                <a:ea typeface="Times" charset="0"/>
                <a:cs typeface="Times" charset="0"/>
              </a:rPr>
              <a:t>2nd </a:t>
            </a:r>
            <a:r>
              <a:rPr lang="en-US" altLang="ja-JP" dirty="0">
                <a:latin typeface="Times" charset="0"/>
                <a:ea typeface="Times" charset="0"/>
                <a:cs typeface="Times" charset="0"/>
              </a:rPr>
              <a:t>semester)</a:t>
            </a:r>
          </a:p>
          <a:p>
            <a:pPr marL="0" indent="0">
              <a:spcBef>
                <a:spcPts val="0"/>
              </a:spcBef>
              <a:buClrTx/>
              <a:buSzTx/>
              <a:buNone/>
            </a:pPr>
            <a:endParaRPr lang="en-US" altLang="ja-JP" dirty="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131207283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Discussion</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spcBef>
                <a:spcPts val="0"/>
              </a:spcBef>
              <a:buClrTx/>
              <a:buSzTx/>
              <a:buNone/>
            </a:pPr>
            <a:r>
              <a:rPr lang="en-US" altLang="ja-JP" dirty="0" smtClean="0">
                <a:latin typeface="Times"/>
                <a:cs typeface="Times"/>
              </a:rPr>
              <a:t>2. How </a:t>
            </a:r>
            <a:r>
              <a:rPr lang="en-US" altLang="ja-JP" dirty="0">
                <a:latin typeface="Times"/>
                <a:cs typeface="Times"/>
              </a:rPr>
              <a:t>do they develop their teaching skills through the yearlong teacher training course</a:t>
            </a:r>
            <a:r>
              <a:rPr lang="en-US" altLang="ja-JP" dirty="0" smtClean="0">
                <a:latin typeface="Times"/>
                <a:cs typeface="Times"/>
              </a:rPr>
              <a:t>?</a:t>
            </a:r>
          </a:p>
          <a:p>
            <a:pPr marL="0" indent="0">
              <a:spcBef>
                <a:spcPts val="0"/>
              </a:spcBef>
              <a:buClrTx/>
              <a:buSzTx/>
              <a:buNone/>
            </a:pPr>
            <a:endParaRPr lang="en-US" altLang="ja-JP" dirty="0">
              <a:latin typeface="Times"/>
              <a:cs typeface="Times"/>
            </a:endParaRPr>
          </a:p>
          <a:p>
            <a:pPr marL="0" indent="0">
              <a:spcBef>
                <a:spcPts val="0"/>
              </a:spcBef>
              <a:buClrTx/>
              <a:buSzTx/>
              <a:buNone/>
            </a:pPr>
            <a:r>
              <a:rPr lang="en-US" altLang="ja-JP" dirty="0" smtClean="0">
                <a:latin typeface="Times"/>
                <a:cs typeface="Times"/>
              </a:rPr>
              <a:t>These 8 students </a:t>
            </a:r>
            <a:r>
              <a:rPr lang="en-US" altLang="ja-JP" smtClean="0">
                <a:latin typeface="Times"/>
                <a:cs typeface="Times"/>
              </a:rPr>
              <a:t>went through </a:t>
            </a:r>
            <a:r>
              <a:rPr lang="en-US" altLang="ja-JP" dirty="0" smtClean="0">
                <a:latin typeface="Times"/>
                <a:cs typeface="Times"/>
              </a:rPr>
              <a:t>6 stages (some were overlapped) to develop their teaching skills. They include:</a:t>
            </a:r>
          </a:p>
          <a:p>
            <a:pPr marL="0" indent="0">
              <a:spcBef>
                <a:spcPts val="0"/>
              </a:spcBef>
              <a:buClrTx/>
              <a:buSzTx/>
              <a:buNone/>
            </a:pPr>
            <a:r>
              <a:rPr lang="en-US" altLang="ja-JP" dirty="0" smtClean="0">
                <a:latin typeface="Times"/>
                <a:cs typeface="Times"/>
              </a:rPr>
              <a:t>(1) enjoy songs and activities without thinking of teaching skills, nervous about demonstration</a:t>
            </a:r>
          </a:p>
          <a:p>
            <a:pPr marL="0" indent="0">
              <a:spcBef>
                <a:spcPts val="0"/>
              </a:spcBef>
              <a:buClrTx/>
              <a:buSzTx/>
              <a:buNone/>
            </a:pPr>
            <a:r>
              <a:rPr lang="en-US" altLang="ja-JP" dirty="0" smtClean="0">
                <a:latin typeface="Times"/>
                <a:cs typeface="Times"/>
              </a:rPr>
              <a:t>(2) start arranging the activities from the textbook</a:t>
            </a:r>
            <a:r>
              <a:rPr lang="en-US" altLang="ja-JP" dirty="0">
                <a:latin typeface="Times"/>
                <a:cs typeface="Times"/>
              </a:rPr>
              <a:t>,</a:t>
            </a:r>
            <a:r>
              <a:rPr lang="en-US" altLang="ja-JP" dirty="0" smtClean="0">
                <a:latin typeface="Times"/>
                <a:cs typeface="Times"/>
              </a:rPr>
              <a:t> become used to demonstration</a:t>
            </a:r>
            <a:endParaRPr lang="en-US" altLang="ja-JP" dirty="0">
              <a:latin typeface="Times"/>
              <a:cs typeface="Times"/>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dirty="0" smtClean="0"/>
              <a:t> </a:t>
            </a:r>
            <a:endParaRPr kumimoji="1" lang="ja-JP" altLang="en-US" dirty="0"/>
          </a:p>
        </p:txBody>
      </p:sp>
    </p:spTree>
    <p:extLst>
      <p:ext uri="{BB962C8B-B14F-4D97-AF65-F5344CB8AC3E}">
        <p14:creationId xmlns:p14="http://schemas.microsoft.com/office/powerpoint/2010/main" val="178386295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595" y="649357"/>
            <a:ext cx="8344343" cy="5645426"/>
          </a:xfrm>
        </p:spPr>
        <p:txBody>
          <a:bodyPr>
            <a:noAutofit/>
          </a:bodyPr>
          <a:lstStyle/>
          <a:p>
            <a:pPr marL="0" lvl="0" indent="0">
              <a:spcBef>
                <a:spcPts val="0"/>
              </a:spcBef>
              <a:buClrTx/>
              <a:buSzTx/>
              <a:buNone/>
            </a:pPr>
            <a:r>
              <a:rPr lang="en-US" altLang="ja-JP" sz="2800" dirty="0" smtClean="0">
                <a:latin typeface="Times" charset="0"/>
                <a:ea typeface="Times" charset="0"/>
                <a:cs typeface="Times" charset="0"/>
              </a:rPr>
              <a:t>(3) feel some improvement in their teaching,</a:t>
            </a:r>
            <a:r>
              <a:rPr lang="en-US" altLang="ja-JP" sz="2800" dirty="0">
                <a:latin typeface="Times" charset="0"/>
                <a:ea typeface="Times" charset="0"/>
                <a:cs typeface="Times" charset="0"/>
              </a:rPr>
              <a:t> </a:t>
            </a:r>
            <a:r>
              <a:rPr lang="en-US" altLang="ja-JP" sz="2800" dirty="0" smtClean="0">
                <a:latin typeface="Times" charset="0"/>
                <a:ea typeface="Times" charset="0"/>
                <a:cs typeface="Times" charset="0"/>
              </a:rPr>
              <a:t>become </a:t>
            </a:r>
            <a:r>
              <a:rPr lang="en-US" altLang="ja-JP" sz="2800" dirty="0">
                <a:latin typeface="Times" charset="0"/>
                <a:ea typeface="Times" charset="0"/>
                <a:cs typeface="Times" charset="0"/>
              </a:rPr>
              <a:t>able to see an activity from the children’s point of </a:t>
            </a:r>
            <a:r>
              <a:rPr lang="en-US" altLang="ja-JP" sz="2800" dirty="0" smtClean="0">
                <a:latin typeface="Times" charset="0"/>
                <a:ea typeface="Times" charset="0"/>
                <a:cs typeface="Times" charset="0"/>
              </a:rPr>
              <a:t>view, find difficulties </a:t>
            </a:r>
            <a:r>
              <a:rPr lang="en-US" altLang="ja-JP" sz="2800" dirty="0">
                <a:latin typeface="Times" charset="0"/>
                <a:ea typeface="Times" charset="0"/>
                <a:cs typeface="Times" charset="0"/>
              </a:rPr>
              <a:t>in making a lesson plan with clear goals. </a:t>
            </a:r>
            <a:endParaRPr lang="en-US" altLang="ja-JP" sz="2800" dirty="0" smtClean="0">
              <a:latin typeface="Times" charset="0"/>
              <a:ea typeface="Times" charset="0"/>
              <a:cs typeface="Times" charset="0"/>
            </a:endParaRPr>
          </a:p>
          <a:p>
            <a:pPr marL="0" lvl="0" indent="0">
              <a:spcBef>
                <a:spcPts val="0"/>
              </a:spcBef>
              <a:buClrTx/>
              <a:buSzTx/>
              <a:buNone/>
            </a:pPr>
            <a:r>
              <a:rPr lang="en-US" altLang="ja-JP" sz="2800" dirty="0" smtClean="0">
                <a:latin typeface="Times" charset="0"/>
                <a:ea typeface="Times" charset="0"/>
                <a:cs typeface="Times" charset="0"/>
              </a:rPr>
              <a:t>(4) learn the difficulty of teaching reading and writing.</a:t>
            </a:r>
          </a:p>
          <a:p>
            <a:pPr marL="0" indent="0">
              <a:spcBef>
                <a:spcPts val="0"/>
              </a:spcBef>
              <a:buClrTx/>
              <a:buSzTx/>
              <a:buNone/>
            </a:pPr>
            <a:r>
              <a:rPr lang="en-US" altLang="ja-JP" sz="2800" dirty="0" smtClean="0">
                <a:latin typeface="Times" charset="0"/>
                <a:ea typeface="Times" charset="0"/>
                <a:cs typeface="Times" charset="0"/>
              </a:rPr>
              <a:t>(5) </a:t>
            </a:r>
            <a:r>
              <a:rPr lang="en-US" altLang="ja-JP" sz="2800" dirty="0" smtClean="0">
                <a:latin typeface="Times" charset="0"/>
                <a:ea typeface="Times" charset="0"/>
                <a:cs typeface="Times" charset="0"/>
              </a:rPr>
              <a:t>struggle </a:t>
            </a:r>
            <a:r>
              <a:rPr lang="en-US" altLang="ja-JP" sz="2800" dirty="0" smtClean="0">
                <a:latin typeface="Times" charset="0"/>
                <a:ea typeface="Times" charset="0"/>
                <a:cs typeface="Times" charset="0"/>
              </a:rPr>
              <a:t>with how to teach reading and writing to children, gradually understand </a:t>
            </a:r>
            <a:r>
              <a:rPr lang="en-US" altLang="ja-JP" sz="2800" dirty="0">
                <a:latin typeface="Times" charset="0"/>
                <a:ea typeface="Times" charset="0"/>
                <a:cs typeface="Times" charset="0"/>
              </a:rPr>
              <a:t>children’s learning process</a:t>
            </a:r>
            <a:r>
              <a:rPr lang="en-US" altLang="ja-JP" sz="2800" dirty="0" smtClean="0">
                <a:latin typeface="Times" charset="0"/>
                <a:ea typeface="Times" charset="0"/>
                <a:cs typeface="Times" charset="0"/>
              </a:rPr>
              <a:t>.</a:t>
            </a:r>
          </a:p>
          <a:p>
            <a:pPr marL="0" lvl="0" indent="0">
              <a:spcBef>
                <a:spcPts val="0"/>
              </a:spcBef>
              <a:buClrTx/>
              <a:buSzTx/>
              <a:buNone/>
            </a:pPr>
            <a:r>
              <a:rPr lang="en-US" altLang="ja-JP" sz="2800" dirty="0" smtClean="0">
                <a:latin typeface="Times" charset="0"/>
                <a:ea typeface="Times" charset="0"/>
                <a:cs typeface="Times" charset="0"/>
              </a:rPr>
              <a:t>(6) </a:t>
            </a:r>
            <a:r>
              <a:rPr lang="en-US" altLang="ja-JP" sz="2800" dirty="0">
                <a:latin typeface="Times" charset="0"/>
                <a:ea typeface="Times" charset="0"/>
                <a:cs typeface="Times" charset="0"/>
              </a:rPr>
              <a:t>further </a:t>
            </a:r>
            <a:r>
              <a:rPr lang="en-US" altLang="ja-JP" sz="2800" dirty="0" smtClean="0">
                <a:latin typeface="Times" charset="0"/>
                <a:ea typeface="Times" charset="0"/>
                <a:cs typeface="Times" charset="0"/>
              </a:rPr>
              <a:t>develop </a:t>
            </a:r>
            <a:r>
              <a:rPr lang="en-US" altLang="ja-JP" sz="2800" dirty="0">
                <a:latin typeface="Times" charset="0"/>
                <a:ea typeface="Times" charset="0"/>
                <a:cs typeface="Times" charset="0"/>
              </a:rPr>
              <a:t>their understanding about making a lesson plan with clear goals by integrating four skills. </a:t>
            </a:r>
            <a:endParaRPr lang="ja-JP" altLang="en-US" sz="2800" dirty="0">
              <a:latin typeface="Times" charset="0"/>
              <a:ea typeface="Times" charset="0"/>
              <a:cs typeface="Times" charset="0"/>
            </a:endParaRPr>
          </a:p>
          <a:p>
            <a:pPr marL="0" indent="0">
              <a:spcBef>
                <a:spcPts val="0"/>
              </a:spcBef>
              <a:buClrTx/>
              <a:buSzTx/>
              <a:buNone/>
            </a:pPr>
            <a:endParaRPr lang="en-US" altLang="ja-JP" dirty="0">
              <a:latin typeface="Times" charset="0"/>
              <a:ea typeface="Times" charset="0"/>
              <a:cs typeface="Times" charset="0"/>
            </a:endParaRPr>
          </a:p>
          <a:p>
            <a:pPr marL="0" lvl="0" indent="0">
              <a:spcBef>
                <a:spcPts val="0"/>
              </a:spcBef>
              <a:buClrTx/>
              <a:buSzTx/>
              <a:buNone/>
            </a:pPr>
            <a:endParaRPr lang="ja-JP" altLang="en-US" dirty="0">
              <a:latin typeface="Times" charset="0"/>
              <a:ea typeface="Times" charset="0"/>
              <a:cs typeface="Times" charset="0"/>
            </a:endParaRPr>
          </a:p>
          <a:p>
            <a:pPr marL="0" indent="0">
              <a:spcBef>
                <a:spcPts val="0"/>
              </a:spcBef>
              <a:buClrTx/>
              <a:buSzTx/>
              <a:buNone/>
            </a:pPr>
            <a:endParaRPr lang="en-US" altLang="ja-JP" dirty="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dirty="0" smtClean="0">
                <a:latin typeface="Times" charset="0"/>
                <a:ea typeface="Times" charset="0"/>
                <a:cs typeface="Times" charset="0"/>
              </a:rPr>
              <a:t> </a:t>
            </a:r>
            <a:endParaRPr kumimoji="1" lang="ja-JP" altLang="en-US" dirty="0">
              <a:latin typeface="Times" charset="0"/>
              <a:ea typeface="Times" charset="0"/>
              <a:cs typeface="Times" charset="0"/>
            </a:endParaRPr>
          </a:p>
        </p:txBody>
      </p:sp>
    </p:spTree>
    <p:extLst>
      <p:ext uri="{BB962C8B-B14F-4D97-AF65-F5344CB8AC3E}">
        <p14:creationId xmlns:p14="http://schemas.microsoft.com/office/powerpoint/2010/main" val="143585551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671326"/>
          </a:xfrm>
        </p:spPr>
        <p:txBody>
          <a:bodyPr>
            <a:normAutofit fontScale="90000"/>
          </a:bodyPr>
          <a:lstStyle/>
          <a:p>
            <a:r>
              <a:rPr kumimoji="1" lang="en-US" altLang="ja-JP" dirty="0" smtClean="0"/>
              <a:t>Conclusion &amp; Implications</a:t>
            </a:r>
            <a:endParaRPr kumimoji="1" lang="ja-JP" altLang="en-US" dirty="0"/>
          </a:p>
        </p:txBody>
      </p:sp>
      <p:sp>
        <p:nvSpPr>
          <p:cNvPr id="3" name="コンテンツ プレースホルダー 2"/>
          <p:cNvSpPr>
            <a:spLocks noGrp="1"/>
          </p:cNvSpPr>
          <p:nvPr>
            <p:ph idx="1"/>
          </p:nvPr>
        </p:nvSpPr>
        <p:spPr>
          <a:xfrm>
            <a:off x="428596" y="1099930"/>
            <a:ext cx="8229600" cy="5300870"/>
          </a:xfrm>
        </p:spPr>
        <p:txBody>
          <a:bodyPr>
            <a:noAutofit/>
          </a:bodyPr>
          <a:lstStyle/>
          <a:p>
            <a:pPr marL="0" indent="0">
              <a:spcBef>
                <a:spcPts val="0"/>
              </a:spcBef>
              <a:buClrTx/>
              <a:buSzTx/>
              <a:buNone/>
            </a:pPr>
            <a:r>
              <a:rPr lang="en-US" altLang="ja-JP" sz="2800" dirty="0" smtClean="0">
                <a:latin typeface="Times"/>
                <a:cs typeface="Times"/>
              </a:rPr>
              <a:t>Although previous </a:t>
            </a:r>
            <a:r>
              <a:rPr lang="en-US" altLang="ja-JP" sz="2800" dirty="0">
                <a:latin typeface="Times"/>
                <a:cs typeface="Times"/>
              </a:rPr>
              <a:t>empirical studies represent the difficulty of changing </a:t>
            </a:r>
            <a:r>
              <a:rPr lang="en-US" altLang="ja-JP" sz="2800" dirty="0" smtClean="0">
                <a:latin typeface="Times"/>
                <a:cs typeface="Times"/>
              </a:rPr>
              <a:t>pre-and in-service teachers’ beliefs </a:t>
            </a:r>
            <a:r>
              <a:rPr lang="en-US" altLang="ja-JP" sz="2800" dirty="0">
                <a:latin typeface="Times"/>
                <a:cs typeface="Times"/>
              </a:rPr>
              <a:t>and </a:t>
            </a:r>
            <a:r>
              <a:rPr lang="en-US" altLang="ja-JP" sz="2800" dirty="0" smtClean="0">
                <a:latin typeface="Times"/>
                <a:cs typeface="Times"/>
              </a:rPr>
              <a:t>practices, this study shows the possibility to </a:t>
            </a:r>
            <a:r>
              <a:rPr lang="en-US" altLang="ja-JP" sz="2800" dirty="0">
                <a:latin typeface="Times"/>
                <a:cs typeface="Times"/>
              </a:rPr>
              <a:t>transform </a:t>
            </a:r>
            <a:r>
              <a:rPr lang="en-US" altLang="ja-JP" sz="2800" dirty="0" smtClean="0">
                <a:latin typeface="Times"/>
                <a:cs typeface="Times"/>
              </a:rPr>
              <a:t>pre-service teachers’ beliefs </a:t>
            </a:r>
            <a:r>
              <a:rPr lang="en-US" altLang="ja-JP" sz="2800" dirty="0">
                <a:latin typeface="Times"/>
                <a:cs typeface="Times"/>
              </a:rPr>
              <a:t>and practices about English language teaching to young learners</a:t>
            </a:r>
            <a:r>
              <a:rPr lang="en-US" altLang="ja-JP" sz="2800" dirty="0" smtClean="0">
                <a:latin typeface="Times"/>
                <a:cs typeface="Times"/>
              </a:rPr>
              <a:t>. </a:t>
            </a:r>
          </a:p>
          <a:p>
            <a:pPr marL="0" indent="0">
              <a:spcBef>
                <a:spcPts val="0"/>
              </a:spcBef>
              <a:buClrTx/>
              <a:buSzTx/>
              <a:buNone/>
            </a:pPr>
            <a:endParaRPr lang="en-US" altLang="ja-JP" sz="2800" dirty="0" smtClean="0">
              <a:latin typeface="Times"/>
              <a:cs typeface="Times"/>
            </a:endParaRPr>
          </a:p>
          <a:p>
            <a:pPr marL="0" indent="0">
              <a:spcBef>
                <a:spcPts val="0"/>
              </a:spcBef>
              <a:buClrTx/>
              <a:buSzTx/>
              <a:buNone/>
            </a:pPr>
            <a:r>
              <a:rPr lang="en-US" altLang="ja-JP" sz="2800" dirty="0" smtClean="0">
                <a:latin typeface="Times"/>
                <a:cs typeface="Times"/>
              </a:rPr>
              <a:t>(1) Students need to engage in a communication-oriented English program </a:t>
            </a:r>
            <a:r>
              <a:rPr lang="en-US" altLang="ja-JP" sz="2800" dirty="0">
                <a:latin typeface="Times"/>
                <a:cs typeface="Times"/>
              </a:rPr>
              <a:t>to change their beliefs </a:t>
            </a:r>
            <a:r>
              <a:rPr lang="en-US" altLang="ja-JP" sz="2800" dirty="0" smtClean="0">
                <a:latin typeface="Times"/>
                <a:cs typeface="Times"/>
              </a:rPr>
              <a:t>prior to the pre-service training. </a:t>
            </a:r>
          </a:p>
          <a:p>
            <a:pPr marL="0" indent="0">
              <a:spcBef>
                <a:spcPts val="0"/>
              </a:spcBef>
              <a:buClrTx/>
              <a:buSzTx/>
              <a:buNone/>
            </a:pPr>
            <a:r>
              <a:rPr lang="en-US" altLang="ja-JP" sz="2800" dirty="0" smtClean="0">
                <a:latin typeface="Times"/>
                <a:cs typeface="Times"/>
              </a:rPr>
              <a:t>(2) They need to go through several stages to develop their teaching skills throughout the entire academic year.</a:t>
            </a:r>
          </a:p>
        </p:txBody>
      </p:sp>
    </p:spTree>
    <p:extLst>
      <p:ext uri="{BB962C8B-B14F-4D97-AF65-F5344CB8AC3E}">
        <p14:creationId xmlns:p14="http://schemas.microsoft.com/office/powerpoint/2010/main" val="7292421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Conclusion &amp; Implications</a:t>
            </a:r>
            <a:endParaRPr kumimoji="1" lang="ja-JP" altLang="en-US" dirty="0"/>
          </a:p>
        </p:txBody>
      </p:sp>
      <p:sp>
        <p:nvSpPr>
          <p:cNvPr id="3" name="コンテンツ プレースホルダー 2"/>
          <p:cNvSpPr>
            <a:spLocks noGrp="1"/>
          </p:cNvSpPr>
          <p:nvPr>
            <p:ph idx="1"/>
          </p:nvPr>
        </p:nvSpPr>
        <p:spPr>
          <a:xfrm>
            <a:off x="428596" y="2040835"/>
            <a:ext cx="8229600" cy="4260842"/>
          </a:xfrm>
        </p:spPr>
        <p:txBody>
          <a:bodyPr/>
          <a:lstStyle/>
          <a:p>
            <a:pPr marL="0" indent="0">
              <a:spcBef>
                <a:spcPts val="0"/>
              </a:spcBef>
              <a:buClrTx/>
              <a:buSzTx/>
              <a:buNone/>
            </a:pPr>
            <a:r>
              <a:rPr lang="en-US" altLang="ja-JP" dirty="0">
                <a:latin typeface="Times"/>
                <a:cs typeface="Times"/>
              </a:rPr>
              <a:t>(3) They need sufficient alternative instructional practices “to test out their emerging beliefs” (Johnson, p. </a:t>
            </a:r>
            <a:r>
              <a:rPr lang="en-US" altLang="ja-JP">
                <a:latin typeface="Times"/>
                <a:cs typeface="Times"/>
              </a:rPr>
              <a:t>451</a:t>
            </a:r>
            <a:r>
              <a:rPr lang="en-US" altLang="ja-JP" smtClean="0">
                <a:latin typeface="Times"/>
                <a:cs typeface="Times"/>
              </a:rPr>
              <a:t>)</a:t>
            </a:r>
            <a:endParaRPr lang="ja-JP" altLang="en-US" dirty="0">
              <a:latin typeface="Times"/>
              <a:cs typeface="Times"/>
            </a:endParaRPr>
          </a:p>
          <a:p>
            <a:pPr marL="0" indent="0">
              <a:spcBef>
                <a:spcPts val="0"/>
              </a:spcBef>
              <a:buClrTx/>
              <a:buSzTx/>
              <a:buNone/>
            </a:pPr>
            <a:r>
              <a:rPr lang="en-US" altLang="ja-JP" dirty="0" smtClean="0">
                <a:latin typeface="Times"/>
                <a:cs typeface="Times"/>
              </a:rPr>
              <a:t>so that they can further develop their beliefs and practices. </a:t>
            </a:r>
          </a:p>
          <a:p>
            <a:pPr marL="0" indent="0">
              <a:spcBef>
                <a:spcPts val="0"/>
              </a:spcBef>
              <a:buClrTx/>
              <a:buSzTx/>
              <a:buNone/>
            </a:pPr>
            <a:endParaRPr lang="en-US" altLang="ja-JP" dirty="0">
              <a:latin typeface="Times"/>
              <a:cs typeface="Times"/>
            </a:endParaRPr>
          </a:p>
          <a:p>
            <a:pPr marL="0" indent="0">
              <a:spcBef>
                <a:spcPts val="0"/>
              </a:spcBef>
              <a:buClrTx/>
              <a:buSzTx/>
              <a:buNone/>
            </a:pPr>
            <a:r>
              <a:rPr lang="en-US" altLang="ja-JP" dirty="0">
                <a:latin typeface="Times"/>
                <a:ea typeface="Times" charset="0"/>
                <a:cs typeface="Times"/>
              </a:rPr>
              <a:t>In short, learning how to teach is not linear. </a:t>
            </a:r>
            <a:endParaRPr lang="ja-JP" altLang="en-US" dirty="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Tree>
    <p:extLst>
      <p:ext uri="{BB962C8B-B14F-4D97-AF65-F5344CB8AC3E}">
        <p14:creationId xmlns:p14="http://schemas.microsoft.com/office/powerpoint/2010/main" val="82005193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Future Issue</a:t>
            </a:r>
            <a:endParaRPr kumimoji="1" lang="ja-JP" altLang="en-US" dirty="0"/>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2800" dirty="0" smtClean="0">
                <a:latin typeface="Times" charset="0"/>
                <a:ea typeface="Times" charset="0"/>
                <a:cs typeface="Times" charset="0"/>
              </a:rPr>
              <a:t>According to Farrell (2002), </a:t>
            </a: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smtClean="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2800" dirty="0" smtClean="0">
                <a:latin typeface="Times" charset="0"/>
                <a:ea typeface="Times" charset="0"/>
                <a:cs typeface="Times" charset="0"/>
              </a:rPr>
              <a:t>“One of the single most influential factors in teacher socialization and development for beginning teachers is their relationship with their colleagues during their first years as teachers” (p. 97; see also Williams, </a:t>
            </a:r>
            <a:r>
              <a:rPr lang="en-US" altLang="ja-JP" sz="2800" dirty="0" err="1" smtClean="0">
                <a:latin typeface="Times" charset="0"/>
                <a:ea typeface="Times" charset="0"/>
                <a:cs typeface="Times" charset="0"/>
              </a:rPr>
              <a:t>Prestage</a:t>
            </a:r>
            <a:r>
              <a:rPr lang="en-US" altLang="ja-JP" sz="2800" dirty="0" smtClean="0">
                <a:latin typeface="Times" charset="0"/>
                <a:ea typeface="Times" charset="0"/>
                <a:cs typeface="Times" charset="0"/>
              </a:rPr>
              <a:t>, &amp; </a:t>
            </a:r>
            <a:r>
              <a:rPr lang="en-US" altLang="ja-JP" sz="2800" dirty="0" err="1" smtClean="0">
                <a:latin typeface="Times" charset="0"/>
                <a:ea typeface="Times" charset="0"/>
                <a:cs typeface="Times" charset="0"/>
              </a:rPr>
              <a:t>Bedward</a:t>
            </a:r>
            <a:r>
              <a:rPr lang="en-US" altLang="ja-JP" sz="2800" dirty="0" smtClean="0">
                <a:latin typeface="Times" charset="0"/>
                <a:ea typeface="Times" charset="0"/>
                <a:cs typeface="Times" charset="0"/>
              </a:rPr>
              <a:t>, 2001). </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Times" charset="0"/>
              <a:ea typeface="Times" charset="0"/>
              <a:cs typeface="Time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2800" dirty="0" smtClean="0">
                <a:latin typeface="Times" charset="0"/>
                <a:ea typeface="Times" charset="0"/>
                <a:cs typeface="Times" charset="0"/>
              </a:rPr>
              <a:t>“Cultivate an environment where teachers are also learners” (Pinter, 2016). </a:t>
            </a:r>
            <a:endParaRPr kumimoji="1" lang="ja-JP" altLang="en-US" sz="2800" dirty="0">
              <a:latin typeface="Times" charset="0"/>
              <a:ea typeface="Times" charset="0"/>
              <a:cs typeface="Times" charset="0"/>
            </a:endParaRPr>
          </a:p>
        </p:txBody>
      </p:sp>
    </p:spTree>
    <p:extLst>
      <p:ext uri="{BB962C8B-B14F-4D97-AF65-F5344CB8AC3E}">
        <p14:creationId xmlns:p14="http://schemas.microsoft.com/office/powerpoint/2010/main" val="17582086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a:cs typeface="Times"/>
              </a:rPr>
              <a:t>Literature</a:t>
            </a:r>
            <a:r>
              <a:rPr lang="ja-JP" altLang="en-US" dirty="0">
                <a:latin typeface="Times"/>
                <a:cs typeface="Times"/>
              </a:rPr>
              <a:t> </a:t>
            </a:r>
            <a:r>
              <a:rPr lang="en-US" altLang="ja-JP" dirty="0">
                <a:latin typeface="Times"/>
                <a:cs typeface="Times"/>
              </a:rPr>
              <a:t>Review</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latin typeface="Times"/>
                <a:cs typeface="Times"/>
              </a:rPr>
              <a:t>(3) Changes in beliefs during adulthood are rare.</a:t>
            </a:r>
          </a:p>
          <a:p>
            <a:pPr marL="0" indent="0">
              <a:buNone/>
            </a:pPr>
            <a:r>
              <a:rPr lang="en-US" altLang="ja-JP" dirty="0" smtClean="0">
                <a:latin typeface="Times"/>
                <a:cs typeface="Times"/>
              </a:rPr>
              <a:t>(4) Beliefs are instrumental in defining tasks and selecting the cognitive tools with which to interpret, plan, and make decisions regarding such tasks.</a:t>
            </a:r>
          </a:p>
          <a:p>
            <a:pPr marL="0" indent="0">
              <a:buNone/>
            </a:pPr>
            <a:r>
              <a:rPr kumimoji="1" lang="en-US" altLang="ja-JP" dirty="0" smtClean="0">
                <a:latin typeface="Times"/>
                <a:cs typeface="Times"/>
              </a:rPr>
              <a:t>(5) Individuals’ beliefs strongly affect their behavior (for complete discussion on all 16 assumptions, see </a:t>
            </a:r>
            <a:r>
              <a:rPr kumimoji="1" lang="en-US" altLang="ja-JP" dirty="0" err="1" smtClean="0">
                <a:latin typeface="Times"/>
                <a:cs typeface="Times"/>
              </a:rPr>
              <a:t>Pajares</a:t>
            </a:r>
            <a:r>
              <a:rPr kumimoji="1" lang="en-US" altLang="ja-JP" dirty="0" smtClean="0">
                <a:latin typeface="Times"/>
                <a:cs typeface="Times"/>
              </a:rPr>
              <a:t>, 1992, pp. 324-326).</a:t>
            </a:r>
          </a:p>
          <a:p>
            <a:pPr marL="0" indent="0">
              <a:buNone/>
            </a:pPr>
            <a:endParaRPr kumimoji="1" lang="ja-JP" altLang="en-US" dirty="0"/>
          </a:p>
        </p:txBody>
      </p:sp>
    </p:spTree>
    <p:extLst>
      <p:ext uri="{BB962C8B-B14F-4D97-AF65-F5344CB8AC3E}">
        <p14:creationId xmlns:p14="http://schemas.microsoft.com/office/powerpoint/2010/main" val="316754276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51791"/>
            <a:ext cx="8229600" cy="940905"/>
          </a:xfrm>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a:xfrm>
            <a:off x="428596" y="1311965"/>
            <a:ext cx="8229600" cy="5314122"/>
          </a:xfrm>
        </p:spPr>
        <p:txBody>
          <a:bodyPr>
            <a:normAutofit fontScale="85000" lnSpcReduction="10000"/>
          </a:bodyPr>
          <a:lstStyle/>
          <a:p>
            <a:pPr marL="0" indent="0">
              <a:spcBef>
                <a:spcPts val="0"/>
              </a:spcBef>
              <a:buClrTx/>
              <a:buSzTx/>
              <a:buNone/>
            </a:pPr>
            <a:r>
              <a:rPr lang="en-US" altLang="ja-JP" sz="2400" dirty="0" err="1">
                <a:latin typeface="Times" charset="0"/>
                <a:ea typeface="Times" charset="0"/>
                <a:cs typeface="Times" charset="0"/>
              </a:rPr>
              <a:t>Canale</a:t>
            </a:r>
            <a:r>
              <a:rPr lang="en-US" altLang="ja-JP" sz="2400" dirty="0">
                <a:latin typeface="Times" charset="0"/>
                <a:ea typeface="Times" charset="0"/>
                <a:cs typeface="Times" charset="0"/>
              </a:rPr>
              <a:t>, M., &amp; Swain, M. (1980). Theoretical bases of </a:t>
            </a:r>
            <a:r>
              <a:rPr lang="en-US" altLang="ja-JP" sz="2400" dirty="0" smtClean="0">
                <a:latin typeface="Times" charset="0"/>
                <a:ea typeface="Times" charset="0"/>
                <a:cs typeface="Times" charset="0"/>
              </a:rPr>
              <a:t>communicative</a:t>
            </a:r>
          </a:p>
          <a:p>
            <a:pPr marL="0" indent="0">
              <a:spcBef>
                <a:spcPts val="0"/>
              </a:spcBef>
              <a:buClrTx/>
              <a:buSzTx/>
              <a:buNone/>
            </a:pPr>
            <a:r>
              <a:rPr lang="en-US" altLang="ja-JP" sz="2400" dirty="0">
                <a:latin typeface="Times" charset="0"/>
                <a:ea typeface="Times" charset="0"/>
                <a:cs typeface="Times" charset="0"/>
              </a:rPr>
              <a:t> </a:t>
            </a:r>
            <a:r>
              <a:rPr lang="en-US" altLang="ja-JP" sz="2400" dirty="0" smtClean="0">
                <a:latin typeface="Times" charset="0"/>
                <a:ea typeface="Times" charset="0"/>
                <a:cs typeface="Times" charset="0"/>
              </a:rPr>
              <a:t>  </a:t>
            </a:r>
            <a:r>
              <a:rPr lang="en-US" altLang="ja-JP" sz="2400" dirty="0">
                <a:latin typeface="Times" charset="0"/>
                <a:ea typeface="Times" charset="0"/>
                <a:cs typeface="Times" charset="0"/>
              </a:rPr>
              <a:t>approaches to second language teaching and testing. </a:t>
            </a:r>
            <a:r>
              <a:rPr lang="en-US" altLang="ja-JP" sz="2400" i="1" dirty="0">
                <a:latin typeface="Times" charset="0"/>
                <a:ea typeface="Times" charset="0"/>
                <a:cs typeface="Times" charset="0"/>
              </a:rPr>
              <a:t>Applied </a:t>
            </a:r>
            <a:endParaRPr lang="en-US" altLang="ja-JP" sz="2400" i="1" dirty="0" smtClean="0">
              <a:latin typeface="Times" charset="0"/>
              <a:ea typeface="Times" charset="0"/>
              <a:cs typeface="Times" charset="0"/>
            </a:endParaRPr>
          </a:p>
          <a:p>
            <a:pPr marL="0" indent="0">
              <a:spcBef>
                <a:spcPts val="0"/>
              </a:spcBef>
              <a:buClrTx/>
              <a:buSzTx/>
              <a:buNone/>
            </a:pPr>
            <a:r>
              <a:rPr lang="en-US" altLang="ja-JP" sz="2400" i="1" dirty="0">
                <a:latin typeface="Times" charset="0"/>
                <a:ea typeface="Times" charset="0"/>
                <a:cs typeface="Times" charset="0"/>
              </a:rPr>
              <a:t> </a:t>
            </a:r>
            <a:r>
              <a:rPr lang="en-US" altLang="ja-JP" sz="2400" i="1" dirty="0" smtClean="0">
                <a:latin typeface="Times" charset="0"/>
                <a:ea typeface="Times" charset="0"/>
                <a:cs typeface="Times" charset="0"/>
              </a:rPr>
              <a:t>  Linguistics</a:t>
            </a:r>
            <a:r>
              <a:rPr lang="en-US" altLang="ja-JP" sz="2400" i="1" dirty="0">
                <a:latin typeface="Times" charset="0"/>
                <a:ea typeface="Times" charset="0"/>
                <a:cs typeface="Times" charset="0"/>
              </a:rPr>
              <a:t>, 1 </a:t>
            </a:r>
            <a:r>
              <a:rPr lang="en-US" altLang="ja-JP" sz="2400" dirty="0">
                <a:latin typeface="Times" charset="0"/>
                <a:ea typeface="Times" charset="0"/>
                <a:cs typeface="Times" charset="0"/>
              </a:rPr>
              <a:t>(1), 1-47</a:t>
            </a:r>
            <a:r>
              <a:rPr lang="en-US" altLang="ja-JP" sz="2400" dirty="0"/>
              <a:t>. </a:t>
            </a:r>
            <a:endParaRPr lang="en-US" altLang="ja-JP" sz="2400" dirty="0" smtClean="0">
              <a:latin typeface="Times"/>
              <a:cs typeface="Times"/>
            </a:endParaRPr>
          </a:p>
          <a:p>
            <a:pPr marL="0" indent="0">
              <a:spcBef>
                <a:spcPts val="0"/>
              </a:spcBef>
              <a:buClrTx/>
              <a:buSzTx/>
              <a:buNone/>
            </a:pPr>
            <a:r>
              <a:rPr lang="en-US" altLang="ja-JP" sz="2400" dirty="0" smtClean="0">
                <a:latin typeface="Times"/>
                <a:cs typeface="Times"/>
              </a:rPr>
              <a:t>Curtain, H. I., &amp; Dahlberg, C. A. (2003). </a:t>
            </a:r>
            <a:r>
              <a:rPr lang="en-US" altLang="ja-JP" sz="2400" i="1" dirty="0" smtClean="0">
                <a:latin typeface="Times"/>
                <a:cs typeface="Times"/>
              </a:rPr>
              <a:t>Languages and </a:t>
            </a:r>
          </a:p>
          <a:p>
            <a:pPr marL="0" indent="0">
              <a:spcBef>
                <a:spcPts val="0"/>
              </a:spcBef>
              <a:buClrTx/>
              <a:buSzTx/>
              <a:buNone/>
            </a:pPr>
            <a:r>
              <a:rPr lang="en-US" altLang="ja-JP" sz="2400" i="1" dirty="0">
                <a:latin typeface="Times"/>
                <a:cs typeface="Times"/>
              </a:rPr>
              <a:t> </a:t>
            </a:r>
            <a:r>
              <a:rPr lang="en-US" altLang="ja-JP" sz="2400" i="1" dirty="0" smtClean="0">
                <a:latin typeface="Times"/>
                <a:cs typeface="Times"/>
              </a:rPr>
              <a:t>  children: Making the match</a:t>
            </a:r>
            <a:r>
              <a:rPr lang="en-US" altLang="ja-JP" sz="2400" dirty="0" smtClean="0">
                <a:latin typeface="Times"/>
                <a:cs typeface="Times"/>
              </a:rPr>
              <a:t>. Boston: </a:t>
            </a:r>
            <a:r>
              <a:rPr lang="en-US" altLang="ja-JP" sz="2400" dirty="0" smtClean="0">
                <a:latin typeface="Times" charset="0"/>
                <a:ea typeface="Times" charset="0"/>
                <a:cs typeface="Times" charset="0"/>
              </a:rPr>
              <a:t>Allyn </a:t>
            </a:r>
            <a:r>
              <a:rPr lang="en-US" altLang="ja-JP" sz="2400" dirty="0">
                <a:latin typeface="Times" charset="0"/>
                <a:ea typeface="Times" charset="0"/>
                <a:cs typeface="Times" charset="0"/>
              </a:rPr>
              <a:t>&amp; </a:t>
            </a:r>
            <a:r>
              <a:rPr lang="en-US" altLang="ja-JP" sz="2400" dirty="0" smtClean="0">
                <a:latin typeface="Times" charset="0"/>
                <a:ea typeface="Times" charset="0"/>
                <a:cs typeface="Times" charset="0"/>
              </a:rPr>
              <a:t>Bacon. </a:t>
            </a:r>
          </a:p>
          <a:p>
            <a:pPr marL="0" lvl="0" indent="0">
              <a:spcBef>
                <a:spcPts val="0"/>
              </a:spcBef>
              <a:buClrTx/>
              <a:buSzTx/>
              <a:buNone/>
            </a:pPr>
            <a:r>
              <a:rPr kumimoji="1" lang="en-US" altLang="ja-JP" sz="2400" dirty="0" smtClean="0">
                <a:latin typeface="Times"/>
                <a:cs typeface="Times"/>
              </a:rPr>
              <a:t>Farrell, T. (2002). Learning to teach English language during the</a:t>
            </a:r>
          </a:p>
          <a:p>
            <a:pPr marL="0" lvl="0" indent="0">
              <a:spcBef>
                <a:spcPts val="0"/>
              </a:spcBef>
              <a:buClrTx/>
              <a:buSzTx/>
              <a:buNone/>
            </a:pPr>
            <a:r>
              <a:rPr lang="en-US" altLang="ja-JP" sz="2400" dirty="0">
                <a:latin typeface="Times"/>
                <a:cs typeface="Times"/>
              </a:rPr>
              <a:t> </a:t>
            </a:r>
            <a:r>
              <a:rPr lang="en-US" altLang="ja-JP" sz="2400" dirty="0" smtClean="0">
                <a:latin typeface="Times"/>
                <a:cs typeface="Times"/>
              </a:rPr>
              <a:t> </a:t>
            </a:r>
            <a:r>
              <a:rPr kumimoji="1" lang="en-US" altLang="ja-JP" sz="2400" dirty="0" smtClean="0">
                <a:latin typeface="Times"/>
                <a:cs typeface="Times"/>
              </a:rPr>
              <a:t> first year: personal influences and challenges. </a:t>
            </a:r>
            <a:r>
              <a:rPr kumimoji="1" lang="en-US" altLang="ja-JP" sz="2400" i="1" dirty="0" smtClean="0">
                <a:latin typeface="Times"/>
                <a:cs typeface="Times"/>
              </a:rPr>
              <a:t>Teaching and </a:t>
            </a:r>
          </a:p>
          <a:p>
            <a:pPr marL="0" lvl="0" indent="0">
              <a:spcBef>
                <a:spcPts val="0"/>
              </a:spcBef>
              <a:buClrTx/>
              <a:buSzTx/>
              <a:buNone/>
            </a:pPr>
            <a:r>
              <a:rPr lang="en-US" altLang="ja-JP" sz="2400" i="1" dirty="0">
                <a:latin typeface="Times"/>
                <a:cs typeface="Times"/>
              </a:rPr>
              <a:t> </a:t>
            </a:r>
            <a:r>
              <a:rPr lang="en-US" altLang="ja-JP" sz="2400" i="1" dirty="0" smtClean="0">
                <a:latin typeface="Times"/>
                <a:cs typeface="Times"/>
              </a:rPr>
              <a:t>  </a:t>
            </a:r>
            <a:r>
              <a:rPr kumimoji="1" lang="en-US" altLang="ja-JP" sz="2400" i="1" dirty="0" smtClean="0">
                <a:latin typeface="Times"/>
                <a:cs typeface="Times"/>
              </a:rPr>
              <a:t>Teacher Education 19</a:t>
            </a:r>
            <a:r>
              <a:rPr kumimoji="1" lang="en-US" altLang="ja-JP" sz="2400" dirty="0" smtClean="0">
                <a:latin typeface="Times"/>
                <a:cs typeface="Times"/>
              </a:rPr>
              <a:t>, 95-111. </a:t>
            </a:r>
            <a:endParaRPr lang="en-US" altLang="ja-JP" sz="2400" dirty="0" smtClean="0">
              <a:latin typeface="Times"/>
              <a:cs typeface="Times"/>
            </a:endParaRPr>
          </a:p>
          <a:p>
            <a:pPr marL="0" lvl="0" indent="0">
              <a:spcBef>
                <a:spcPts val="0"/>
              </a:spcBef>
              <a:buClrTx/>
              <a:buSzTx/>
              <a:buNone/>
            </a:pPr>
            <a:r>
              <a:rPr lang="en-US" altLang="ja-JP" sz="2400" dirty="0" smtClean="0">
                <a:latin typeface="Times" charset="0"/>
                <a:ea typeface="Times" charset="0"/>
                <a:cs typeface="Times" charset="0"/>
              </a:rPr>
              <a:t>Fox</a:t>
            </a:r>
            <a:r>
              <a:rPr lang="en-US" altLang="ja-JP" sz="2400" dirty="0">
                <a:latin typeface="Times" charset="0"/>
                <a:ea typeface="Times" charset="0"/>
                <a:cs typeface="Times" charset="0"/>
              </a:rPr>
              <a:t>, C.A. (1993). Communicative competence and beliefs </a:t>
            </a:r>
            <a:r>
              <a:rPr lang="en-US" altLang="ja-JP" sz="2400" dirty="0" smtClean="0">
                <a:latin typeface="Times" charset="0"/>
                <a:ea typeface="Times" charset="0"/>
                <a:cs typeface="Times" charset="0"/>
              </a:rPr>
              <a:t>about</a:t>
            </a:r>
          </a:p>
          <a:p>
            <a:pPr marL="0" lvl="0" indent="0">
              <a:spcBef>
                <a:spcPts val="0"/>
              </a:spcBef>
              <a:buClrTx/>
              <a:buSzTx/>
              <a:buNone/>
            </a:pPr>
            <a:r>
              <a:rPr lang="en-US" altLang="ja-JP" sz="2400" dirty="0">
                <a:latin typeface="Times" charset="0"/>
                <a:ea typeface="Times" charset="0"/>
                <a:cs typeface="Times" charset="0"/>
              </a:rPr>
              <a:t> </a:t>
            </a:r>
            <a:r>
              <a:rPr lang="en-US" altLang="ja-JP" sz="2400" dirty="0" smtClean="0">
                <a:latin typeface="Times" charset="0"/>
                <a:ea typeface="Times" charset="0"/>
                <a:cs typeface="Times" charset="0"/>
              </a:rPr>
              <a:t>  </a:t>
            </a:r>
            <a:r>
              <a:rPr lang="en-US" altLang="ja-JP" sz="2400" dirty="0">
                <a:latin typeface="Times" charset="0"/>
                <a:ea typeface="Times" charset="0"/>
                <a:cs typeface="Times" charset="0"/>
              </a:rPr>
              <a:t>language </a:t>
            </a:r>
            <a:r>
              <a:rPr lang="en-US" altLang="ja-JP" sz="2400" dirty="0" smtClean="0">
                <a:latin typeface="Times" charset="0"/>
                <a:ea typeface="Times" charset="0"/>
                <a:cs typeface="Times" charset="0"/>
              </a:rPr>
              <a:t>among </a:t>
            </a:r>
            <a:r>
              <a:rPr lang="en-US" altLang="ja-JP" sz="2400" dirty="0">
                <a:latin typeface="Times" charset="0"/>
                <a:ea typeface="Times" charset="0"/>
                <a:cs typeface="Times" charset="0"/>
              </a:rPr>
              <a:t>graduate teaching assistants in French.  </a:t>
            </a:r>
            <a:r>
              <a:rPr lang="en-US" altLang="ja-JP" sz="2400" i="1" dirty="0">
                <a:latin typeface="Times" charset="0"/>
                <a:ea typeface="Times" charset="0"/>
                <a:cs typeface="Times" charset="0"/>
              </a:rPr>
              <a:t>The Modern </a:t>
            </a:r>
            <a:endParaRPr lang="en-US" altLang="ja-JP" sz="2400" i="1" dirty="0" smtClean="0">
              <a:latin typeface="Times" charset="0"/>
              <a:ea typeface="Times" charset="0"/>
              <a:cs typeface="Times" charset="0"/>
            </a:endParaRPr>
          </a:p>
          <a:p>
            <a:pPr marL="0" lvl="0" indent="0">
              <a:spcBef>
                <a:spcPts val="0"/>
              </a:spcBef>
              <a:buClrTx/>
              <a:buSzTx/>
              <a:buNone/>
            </a:pPr>
            <a:r>
              <a:rPr lang="en-US" altLang="ja-JP" sz="2400" i="1" dirty="0">
                <a:latin typeface="Times" charset="0"/>
                <a:ea typeface="Times" charset="0"/>
                <a:cs typeface="Times" charset="0"/>
              </a:rPr>
              <a:t> </a:t>
            </a:r>
            <a:r>
              <a:rPr lang="en-US" altLang="ja-JP" sz="2400" i="1" dirty="0" smtClean="0">
                <a:latin typeface="Times" charset="0"/>
                <a:ea typeface="Times" charset="0"/>
                <a:cs typeface="Times" charset="0"/>
              </a:rPr>
              <a:t>  Language </a:t>
            </a:r>
            <a:r>
              <a:rPr lang="en-US" altLang="ja-JP" sz="2400" i="1" dirty="0">
                <a:latin typeface="Times" charset="0"/>
                <a:ea typeface="Times" charset="0"/>
                <a:cs typeface="Times" charset="0"/>
              </a:rPr>
              <a:t>Journal, 77 </a:t>
            </a:r>
            <a:r>
              <a:rPr lang="en-US" altLang="ja-JP" sz="2400" dirty="0">
                <a:latin typeface="Times" charset="0"/>
                <a:ea typeface="Times" charset="0"/>
                <a:cs typeface="Times" charset="0"/>
              </a:rPr>
              <a:t>(3), </a:t>
            </a:r>
            <a:r>
              <a:rPr lang="en-US" altLang="ja-JP" sz="2400" dirty="0" smtClean="0">
                <a:latin typeface="Times" charset="0"/>
                <a:ea typeface="Times" charset="0"/>
                <a:cs typeface="Times" charset="0"/>
              </a:rPr>
              <a:t>313-324.</a:t>
            </a:r>
          </a:p>
          <a:p>
            <a:pPr marL="0" lvl="0" indent="0">
              <a:spcBef>
                <a:spcPts val="0"/>
              </a:spcBef>
              <a:buClrTx/>
              <a:buSzTx/>
              <a:buNone/>
            </a:pPr>
            <a:r>
              <a:rPr lang="en-US" altLang="ja-JP" sz="2400" dirty="0" err="1" smtClean="0">
                <a:latin typeface="Times" charset="0"/>
                <a:ea typeface="Times" charset="0"/>
                <a:cs typeface="Times" charset="0"/>
              </a:rPr>
              <a:t>Karavas-Doukas</a:t>
            </a:r>
            <a:r>
              <a:rPr lang="en-US" altLang="ja-JP" sz="2400" dirty="0">
                <a:latin typeface="Times" charset="0"/>
                <a:ea typeface="Times" charset="0"/>
                <a:cs typeface="Times" charset="0"/>
              </a:rPr>
              <a:t>, E. (1996). Using attitude scales to investigate teachers'  </a:t>
            </a:r>
            <a:endParaRPr lang="en-US" altLang="ja-JP" sz="2400" dirty="0" smtClean="0">
              <a:latin typeface="Times" charset="0"/>
              <a:ea typeface="Times" charset="0"/>
              <a:cs typeface="Times" charset="0"/>
            </a:endParaRPr>
          </a:p>
          <a:p>
            <a:pPr marL="0" lvl="0" indent="0">
              <a:spcBef>
                <a:spcPts val="0"/>
              </a:spcBef>
              <a:buClrTx/>
              <a:buSzTx/>
              <a:buNone/>
            </a:pPr>
            <a:r>
              <a:rPr lang="en-US" altLang="ja-JP" sz="2400" dirty="0">
                <a:latin typeface="Times" charset="0"/>
                <a:ea typeface="Times" charset="0"/>
                <a:cs typeface="Times" charset="0"/>
              </a:rPr>
              <a:t> </a:t>
            </a:r>
            <a:r>
              <a:rPr lang="en-US" altLang="ja-JP" sz="2400" dirty="0" smtClean="0">
                <a:latin typeface="Times" charset="0"/>
                <a:ea typeface="Times" charset="0"/>
                <a:cs typeface="Times" charset="0"/>
              </a:rPr>
              <a:t>  attitudes </a:t>
            </a:r>
            <a:r>
              <a:rPr lang="en-US" altLang="ja-JP" sz="2400" dirty="0">
                <a:latin typeface="Times" charset="0"/>
                <a:ea typeface="Times" charset="0"/>
                <a:cs typeface="Times" charset="0"/>
              </a:rPr>
              <a:t>to the communicative approach. </a:t>
            </a:r>
            <a:r>
              <a:rPr lang="en-US" altLang="ja-JP" sz="2400" i="1" dirty="0" smtClean="0">
                <a:latin typeface="Times" charset="0"/>
                <a:ea typeface="Times" charset="0"/>
                <a:cs typeface="Times" charset="0"/>
              </a:rPr>
              <a:t>ELT </a:t>
            </a:r>
            <a:r>
              <a:rPr lang="en-US" altLang="ja-JP" sz="2400" i="1" dirty="0">
                <a:latin typeface="Times" charset="0"/>
                <a:ea typeface="Times" charset="0"/>
                <a:cs typeface="Times" charset="0"/>
              </a:rPr>
              <a:t>Journal, 50 </a:t>
            </a:r>
            <a:r>
              <a:rPr lang="en-US" altLang="ja-JP" sz="2400" dirty="0">
                <a:latin typeface="Times" charset="0"/>
                <a:ea typeface="Times" charset="0"/>
                <a:cs typeface="Times" charset="0"/>
              </a:rPr>
              <a:t>(3), 187-198. </a:t>
            </a:r>
            <a:endParaRPr lang="ja-JP" altLang="ja-JP" sz="2400" dirty="0">
              <a:latin typeface="Times" charset="0"/>
              <a:ea typeface="Times" charset="0"/>
              <a:cs typeface="Times" charset="0"/>
            </a:endParaRPr>
          </a:p>
          <a:p>
            <a:pPr marL="0" lvl="0" indent="0">
              <a:spcBef>
                <a:spcPts val="0"/>
              </a:spcBef>
              <a:buClrTx/>
              <a:buSzTx/>
              <a:buNone/>
            </a:pPr>
            <a:r>
              <a:rPr lang="en-US" altLang="ja-JP" sz="2400" dirty="0" smtClean="0">
                <a:latin typeface="Times" charset="0"/>
                <a:ea typeface="Times" charset="0"/>
                <a:cs typeface="Times" charset="0"/>
              </a:rPr>
              <a:t>Johnson</a:t>
            </a:r>
            <a:r>
              <a:rPr lang="en-US" altLang="ja-JP" sz="2400" dirty="0">
                <a:latin typeface="Times" charset="0"/>
                <a:ea typeface="Times" charset="0"/>
                <a:cs typeface="Times" charset="0"/>
              </a:rPr>
              <a:t>, K.E. (1994). </a:t>
            </a:r>
            <a:r>
              <a:rPr lang="en-US" altLang="ja-JP" sz="2400" dirty="0" smtClean="0">
                <a:latin typeface="Times" charset="0"/>
                <a:ea typeface="Times" charset="0"/>
                <a:cs typeface="Times" charset="0"/>
              </a:rPr>
              <a:t>The </a:t>
            </a:r>
            <a:r>
              <a:rPr lang="en-US" altLang="ja-JP" sz="2400" dirty="0">
                <a:latin typeface="Times" charset="0"/>
                <a:ea typeface="Times" charset="0"/>
                <a:cs typeface="Times" charset="0"/>
              </a:rPr>
              <a:t>emerging beliefs and instructional </a:t>
            </a:r>
            <a:r>
              <a:rPr lang="en-US" altLang="ja-JP" sz="2400" dirty="0" smtClean="0">
                <a:latin typeface="Times" charset="0"/>
                <a:ea typeface="Times" charset="0"/>
                <a:cs typeface="Times" charset="0"/>
              </a:rPr>
              <a:t>practices</a:t>
            </a:r>
          </a:p>
          <a:p>
            <a:pPr marL="0" lvl="0" indent="0">
              <a:spcBef>
                <a:spcPts val="0"/>
              </a:spcBef>
              <a:buClrTx/>
              <a:buSzTx/>
              <a:buNone/>
            </a:pPr>
            <a:r>
              <a:rPr lang="en-US" altLang="ja-JP" sz="2400" dirty="0">
                <a:latin typeface="Times" charset="0"/>
                <a:ea typeface="Times" charset="0"/>
                <a:cs typeface="Times" charset="0"/>
              </a:rPr>
              <a:t> </a:t>
            </a:r>
            <a:r>
              <a:rPr lang="en-US" altLang="ja-JP" sz="2400" dirty="0" smtClean="0">
                <a:latin typeface="Times" charset="0"/>
                <a:ea typeface="Times" charset="0"/>
                <a:cs typeface="Times" charset="0"/>
              </a:rPr>
              <a:t>  of preservice </a:t>
            </a:r>
            <a:r>
              <a:rPr lang="en-US" altLang="ja-JP" sz="2400" dirty="0">
                <a:latin typeface="Times" charset="0"/>
                <a:ea typeface="Times" charset="0"/>
                <a:cs typeface="Times" charset="0"/>
              </a:rPr>
              <a:t>English as a second language teachers. </a:t>
            </a:r>
            <a:r>
              <a:rPr lang="en-US" altLang="ja-JP" sz="2400" i="1" dirty="0">
                <a:latin typeface="Times" charset="0"/>
                <a:ea typeface="Times" charset="0"/>
                <a:cs typeface="Times" charset="0"/>
              </a:rPr>
              <a:t> Teaching </a:t>
            </a:r>
            <a:r>
              <a:rPr lang="en-US" altLang="ja-JP" sz="2400" i="1" dirty="0" smtClean="0">
                <a:latin typeface="Times" charset="0"/>
                <a:ea typeface="Times" charset="0"/>
                <a:cs typeface="Times" charset="0"/>
              </a:rPr>
              <a:t>and </a:t>
            </a:r>
          </a:p>
          <a:p>
            <a:pPr marL="0" lvl="0" indent="0">
              <a:spcBef>
                <a:spcPts val="0"/>
              </a:spcBef>
              <a:buClrTx/>
              <a:buSzTx/>
              <a:buNone/>
            </a:pPr>
            <a:r>
              <a:rPr lang="en-US" altLang="ja-JP" sz="2400" i="1" dirty="0">
                <a:latin typeface="Times" charset="0"/>
                <a:ea typeface="Times" charset="0"/>
                <a:cs typeface="Times" charset="0"/>
              </a:rPr>
              <a:t> </a:t>
            </a:r>
            <a:r>
              <a:rPr lang="en-US" altLang="ja-JP" sz="2400" i="1" dirty="0" smtClean="0">
                <a:latin typeface="Times" charset="0"/>
                <a:ea typeface="Times" charset="0"/>
                <a:cs typeface="Times" charset="0"/>
              </a:rPr>
              <a:t>  Teacher Education</a:t>
            </a:r>
            <a:r>
              <a:rPr lang="en-US" altLang="ja-JP" sz="2400" i="1" dirty="0">
                <a:latin typeface="Times" charset="0"/>
                <a:ea typeface="Times" charset="0"/>
                <a:cs typeface="Times" charset="0"/>
              </a:rPr>
              <a:t>, 10</a:t>
            </a:r>
            <a:r>
              <a:rPr lang="en-US" altLang="ja-JP" sz="2400" dirty="0">
                <a:latin typeface="Times" charset="0"/>
                <a:ea typeface="Times" charset="0"/>
                <a:cs typeface="Times" charset="0"/>
              </a:rPr>
              <a:t> (4), 439-452. </a:t>
            </a:r>
            <a:endParaRPr lang="en-US" altLang="ja-JP" sz="2400" dirty="0" smtClean="0">
              <a:latin typeface="Times" charset="0"/>
              <a:ea typeface="Times" charset="0"/>
              <a:cs typeface="Times" charset="0"/>
            </a:endParaRPr>
          </a:p>
          <a:p>
            <a:pPr marL="0" indent="0">
              <a:spcBef>
                <a:spcPts val="0"/>
              </a:spcBef>
              <a:buClrTx/>
              <a:buSzTx/>
              <a:buNone/>
            </a:pPr>
            <a:r>
              <a:rPr lang="en-US" altLang="ja-JP" sz="2400" dirty="0">
                <a:latin typeface="Times" charset="0"/>
                <a:ea typeface="Times" charset="0"/>
                <a:cs typeface="Times" charset="0"/>
              </a:rPr>
              <a:t>Lamb, M. (1995). The consequences of INSET.  </a:t>
            </a:r>
            <a:r>
              <a:rPr lang="en-US" altLang="ja-JP" sz="2400" i="1" dirty="0">
                <a:latin typeface="Times" charset="0"/>
                <a:ea typeface="Times" charset="0"/>
                <a:cs typeface="Times" charset="0"/>
              </a:rPr>
              <a:t>ELT Journal, 49 </a:t>
            </a:r>
            <a:r>
              <a:rPr lang="en-US" altLang="ja-JP" sz="2400" dirty="0">
                <a:latin typeface="Times" charset="0"/>
                <a:ea typeface="Times" charset="0"/>
                <a:cs typeface="Times" charset="0"/>
              </a:rPr>
              <a:t>(1), 72-80. </a:t>
            </a:r>
            <a:endParaRPr lang="ja-JP" altLang="ja-JP" sz="2400" dirty="0">
              <a:latin typeface="Times" charset="0"/>
              <a:ea typeface="Times" charset="0"/>
              <a:cs typeface="Times" charset="0"/>
            </a:endParaRPr>
          </a:p>
          <a:p>
            <a:pPr marL="0" lvl="0" indent="0">
              <a:spcBef>
                <a:spcPts val="0"/>
              </a:spcBef>
              <a:buClrTx/>
              <a:buSzTx/>
              <a:buNone/>
            </a:pPr>
            <a:endParaRPr lang="ja-JP" altLang="ja-JP" sz="2400" dirty="0">
              <a:latin typeface="Times" charset="0"/>
              <a:ea typeface="Times" charset="0"/>
              <a:cs typeface="Times" charset="0"/>
            </a:endParaRPr>
          </a:p>
          <a:p>
            <a:pPr marL="0" lvl="0" indent="0">
              <a:spcBef>
                <a:spcPts val="0"/>
              </a:spcBef>
              <a:buClrTx/>
              <a:buSzTx/>
              <a:buNone/>
            </a:pPr>
            <a:endParaRPr lang="en-US" altLang="ja-JP" sz="2400" dirty="0" smtClean="0">
              <a:latin typeface="Times"/>
              <a:cs typeface="Times"/>
            </a:endParaRPr>
          </a:p>
          <a:p>
            <a:pPr marL="0" lvl="0" indent="0">
              <a:spcBef>
                <a:spcPts val="0"/>
              </a:spcBef>
              <a:buClrTx/>
              <a:buSzTx/>
              <a:buNone/>
            </a:pPr>
            <a:endParaRPr kumimoji="1" lang="ja-JP" altLang="en-US" sz="2400" dirty="0"/>
          </a:p>
        </p:txBody>
      </p:sp>
    </p:spTree>
    <p:extLst>
      <p:ext uri="{BB962C8B-B14F-4D97-AF65-F5344CB8AC3E}">
        <p14:creationId xmlns:p14="http://schemas.microsoft.com/office/powerpoint/2010/main" val="26165769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65044"/>
            <a:ext cx="8229600" cy="1020418"/>
          </a:xfrm>
        </p:spPr>
        <p:txBody>
          <a:bodyPr/>
          <a:lstStyle/>
          <a:p>
            <a:r>
              <a:rPr lang="en-US" altLang="ja-JP" dirty="0"/>
              <a:t>References</a:t>
            </a:r>
            <a:endParaRPr kumimoji="1" lang="ja-JP" altLang="en-US" dirty="0"/>
          </a:p>
        </p:txBody>
      </p:sp>
      <p:sp>
        <p:nvSpPr>
          <p:cNvPr id="3" name="コンテンツ プレースホルダー 2"/>
          <p:cNvSpPr>
            <a:spLocks noGrp="1"/>
          </p:cNvSpPr>
          <p:nvPr>
            <p:ph idx="1"/>
          </p:nvPr>
        </p:nvSpPr>
        <p:spPr>
          <a:xfrm>
            <a:off x="428596" y="1285460"/>
            <a:ext cx="8229600" cy="5115339"/>
          </a:xfrm>
        </p:spPr>
        <p:txBody>
          <a:bodyPr>
            <a:normAutofit fontScale="92500" lnSpcReduction="20000"/>
          </a:bodyPr>
          <a:lstStyle/>
          <a:p>
            <a:pPr marL="0" indent="0">
              <a:spcBef>
                <a:spcPts val="0"/>
              </a:spcBef>
              <a:buClrTx/>
              <a:buSzTx/>
              <a:buNone/>
            </a:pPr>
            <a:r>
              <a:rPr lang="en-US" altLang="ja-JP" sz="2200" dirty="0">
                <a:latin typeface="Times" charset="0"/>
                <a:ea typeface="Times" charset="0"/>
                <a:cs typeface="Times" charset="0"/>
              </a:rPr>
              <a:t>Nguyen, T. T., &amp; Sato, K. (2016). Changes in learner beliefs of </a:t>
            </a:r>
          </a:p>
          <a:p>
            <a:pPr marL="0" indent="0">
              <a:spcBef>
                <a:spcPts val="0"/>
              </a:spcBef>
              <a:buClrTx/>
              <a:buSzTx/>
              <a:buNone/>
            </a:pPr>
            <a:r>
              <a:rPr lang="en-US" altLang="ja-JP" sz="2200" dirty="0">
                <a:latin typeface="Times" charset="0"/>
                <a:ea typeface="Times" charset="0"/>
                <a:cs typeface="Times" charset="0"/>
              </a:rPr>
              <a:t>   Japanese students: An impact of the cooperative strategy </a:t>
            </a:r>
          </a:p>
          <a:p>
            <a:pPr marL="0" indent="0">
              <a:spcBef>
                <a:spcPts val="0"/>
              </a:spcBef>
              <a:buClrTx/>
              <a:buSzTx/>
              <a:buNone/>
            </a:pPr>
            <a:r>
              <a:rPr lang="en-US" altLang="ja-JP" sz="2200" dirty="0">
                <a:latin typeface="Times" charset="0"/>
                <a:ea typeface="Times" charset="0"/>
                <a:cs typeface="Times" charset="0"/>
              </a:rPr>
              <a:t>   training program. </a:t>
            </a:r>
            <a:r>
              <a:rPr lang="en-US" altLang="ja-JP" sz="2200" i="1" dirty="0">
                <a:latin typeface="Times" charset="0"/>
                <a:ea typeface="Times" charset="0"/>
                <a:cs typeface="Times" charset="0"/>
              </a:rPr>
              <a:t>International Journal of English Language </a:t>
            </a:r>
          </a:p>
          <a:p>
            <a:pPr marL="0" indent="0">
              <a:spcBef>
                <a:spcPts val="0"/>
              </a:spcBef>
              <a:buClrTx/>
              <a:buSzTx/>
              <a:buNone/>
            </a:pPr>
            <a:r>
              <a:rPr lang="en-US" altLang="ja-JP" sz="2200" i="1" dirty="0">
                <a:latin typeface="Times" charset="0"/>
                <a:ea typeface="Times" charset="0"/>
                <a:cs typeface="Times" charset="0"/>
              </a:rPr>
              <a:t>   Teaching, 4 </a:t>
            </a:r>
            <a:r>
              <a:rPr lang="en-US" altLang="ja-JP" sz="2200" dirty="0">
                <a:latin typeface="Times" charset="0"/>
                <a:ea typeface="Times" charset="0"/>
                <a:cs typeface="Times" charset="0"/>
              </a:rPr>
              <a:t>(8), 46-66</a:t>
            </a:r>
            <a:r>
              <a:rPr lang="en-US" altLang="ja-JP" sz="2200" dirty="0" smtClean="0">
                <a:latin typeface="Times" charset="0"/>
                <a:ea typeface="Times" charset="0"/>
                <a:cs typeface="Times" charset="0"/>
              </a:rPr>
              <a:t>.</a:t>
            </a:r>
          </a:p>
          <a:p>
            <a:pPr marL="0" indent="0">
              <a:spcBef>
                <a:spcPts val="0"/>
              </a:spcBef>
              <a:buClrTx/>
              <a:buSzTx/>
              <a:buNone/>
            </a:pPr>
            <a:r>
              <a:rPr lang="en-US" altLang="ja-JP" sz="2200" dirty="0" err="1" smtClean="0">
                <a:latin typeface="Times" charset="0"/>
                <a:ea typeface="Times" charset="0"/>
                <a:cs typeface="Times" charset="0"/>
              </a:rPr>
              <a:t>Pajares</a:t>
            </a:r>
            <a:r>
              <a:rPr lang="en-US" altLang="ja-JP" sz="2200" dirty="0">
                <a:latin typeface="Times" charset="0"/>
                <a:ea typeface="Times" charset="0"/>
                <a:cs typeface="Times" charset="0"/>
              </a:rPr>
              <a:t>, M.F. (1992). </a:t>
            </a:r>
            <a:r>
              <a:rPr lang="en-US" altLang="ja-JP" sz="2200" dirty="0" smtClean="0">
                <a:latin typeface="Times" charset="0"/>
                <a:ea typeface="Times" charset="0"/>
                <a:cs typeface="Times" charset="0"/>
              </a:rPr>
              <a:t>Teachers</a:t>
            </a:r>
            <a:r>
              <a:rPr lang="en-US" altLang="ja-JP" sz="2200" dirty="0">
                <a:latin typeface="Times" charset="0"/>
                <a:ea typeface="Times" charset="0"/>
                <a:cs typeface="Times" charset="0"/>
              </a:rPr>
              <a:t>’ beliefs and educational research:</a:t>
            </a:r>
          </a:p>
          <a:p>
            <a:pPr marL="0" indent="0">
              <a:spcBef>
                <a:spcPts val="0"/>
              </a:spcBef>
              <a:buClrTx/>
              <a:buSzTx/>
              <a:buNone/>
            </a:pPr>
            <a:r>
              <a:rPr lang="en-US" altLang="ja-JP" sz="2200" dirty="0">
                <a:latin typeface="Times" charset="0"/>
                <a:ea typeface="Times" charset="0"/>
                <a:cs typeface="Times" charset="0"/>
              </a:rPr>
              <a:t>   Cleaning up a messy construct</a:t>
            </a:r>
            <a:r>
              <a:rPr lang="en-US" altLang="ja-JP" sz="2200" i="1" dirty="0">
                <a:latin typeface="Times" charset="0"/>
                <a:ea typeface="Times" charset="0"/>
                <a:cs typeface="Times" charset="0"/>
              </a:rPr>
              <a:t>.  Review of Educational Research, 62</a:t>
            </a:r>
            <a:r>
              <a:rPr lang="en-US" altLang="ja-JP" sz="2200" dirty="0">
                <a:latin typeface="Times" charset="0"/>
                <a:ea typeface="Times" charset="0"/>
                <a:cs typeface="Times" charset="0"/>
              </a:rPr>
              <a:t> </a:t>
            </a:r>
          </a:p>
          <a:p>
            <a:pPr marL="0" indent="0">
              <a:spcBef>
                <a:spcPts val="0"/>
              </a:spcBef>
              <a:buClrTx/>
              <a:buSzTx/>
              <a:buNone/>
            </a:pPr>
            <a:r>
              <a:rPr lang="en-US" altLang="ja-JP" sz="2200" dirty="0">
                <a:latin typeface="Times" charset="0"/>
                <a:ea typeface="Times" charset="0"/>
                <a:cs typeface="Times" charset="0"/>
              </a:rPr>
              <a:t>   (3), 307-332. </a:t>
            </a:r>
            <a:endParaRPr lang="en-US" altLang="ja-JP" sz="2200" dirty="0" smtClean="0">
              <a:latin typeface="Times" charset="0"/>
              <a:ea typeface="Times" charset="0"/>
              <a:cs typeface="Times" charset="0"/>
            </a:endParaRPr>
          </a:p>
          <a:p>
            <a:pPr marL="0" lvl="0" indent="0">
              <a:spcBef>
                <a:spcPts val="0"/>
              </a:spcBef>
              <a:buClrTx/>
              <a:buSzTx/>
              <a:buNone/>
            </a:pPr>
            <a:r>
              <a:rPr lang="en-US" altLang="ja-JP" sz="2200" dirty="0" smtClean="0">
                <a:latin typeface="Times" charset="0"/>
                <a:ea typeface="Times" charset="0"/>
                <a:cs typeface="Times" charset="0"/>
              </a:rPr>
              <a:t>Richardson</a:t>
            </a:r>
            <a:r>
              <a:rPr lang="en-US" altLang="ja-JP" sz="2200" dirty="0">
                <a:latin typeface="Times" charset="0"/>
                <a:ea typeface="Times" charset="0"/>
                <a:cs typeface="Times" charset="0"/>
              </a:rPr>
              <a:t>, V. (1994a). Conducting research on practice. </a:t>
            </a:r>
            <a:r>
              <a:rPr lang="en-US" altLang="ja-JP" sz="2200" i="1" dirty="0">
                <a:latin typeface="Times" charset="0"/>
                <a:ea typeface="Times" charset="0"/>
                <a:cs typeface="Times" charset="0"/>
              </a:rPr>
              <a:t>Educational </a:t>
            </a:r>
            <a:endParaRPr lang="en-US" altLang="ja-JP" sz="2200" i="1" dirty="0" smtClean="0">
              <a:latin typeface="Times" charset="0"/>
              <a:ea typeface="Times" charset="0"/>
              <a:cs typeface="Times" charset="0"/>
            </a:endParaRPr>
          </a:p>
          <a:p>
            <a:pPr marL="0" lvl="0" indent="0">
              <a:spcBef>
                <a:spcPts val="0"/>
              </a:spcBef>
              <a:buClrTx/>
              <a:buSzTx/>
              <a:buNone/>
            </a:pPr>
            <a:r>
              <a:rPr lang="en-US" altLang="ja-JP" sz="2200" i="1" dirty="0">
                <a:latin typeface="Times" charset="0"/>
                <a:ea typeface="Times" charset="0"/>
                <a:cs typeface="Times" charset="0"/>
              </a:rPr>
              <a:t> </a:t>
            </a:r>
            <a:r>
              <a:rPr lang="en-US" altLang="ja-JP" sz="2200" i="1" dirty="0" smtClean="0">
                <a:latin typeface="Times" charset="0"/>
                <a:ea typeface="Times" charset="0"/>
                <a:cs typeface="Times" charset="0"/>
              </a:rPr>
              <a:t>  Researcher</a:t>
            </a:r>
            <a:r>
              <a:rPr lang="en-US" altLang="ja-JP" sz="2200" i="1" dirty="0">
                <a:latin typeface="Times" charset="0"/>
                <a:ea typeface="Times" charset="0"/>
                <a:cs typeface="Times" charset="0"/>
              </a:rPr>
              <a:t>, 23</a:t>
            </a:r>
            <a:r>
              <a:rPr lang="en-US" altLang="ja-JP" sz="2200" dirty="0">
                <a:latin typeface="Times" charset="0"/>
                <a:ea typeface="Times" charset="0"/>
                <a:cs typeface="Times" charset="0"/>
              </a:rPr>
              <a:t> (5), 5-9. </a:t>
            </a:r>
            <a:endParaRPr lang="en-US" altLang="ja-JP" sz="2200" dirty="0" smtClean="0">
              <a:latin typeface="Times" charset="0"/>
              <a:ea typeface="Times" charset="0"/>
              <a:cs typeface="Times" charset="0"/>
            </a:endParaRPr>
          </a:p>
          <a:p>
            <a:pPr marL="0" indent="0">
              <a:spcBef>
                <a:spcPts val="0"/>
              </a:spcBef>
              <a:buClrTx/>
              <a:buSzTx/>
              <a:buNone/>
            </a:pPr>
            <a:r>
              <a:rPr lang="en-US" altLang="ja-JP" sz="2200" dirty="0">
                <a:latin typeface="Times" charset="0"/>
                <a:ea typeface="Times" charset="0"/>
                <a:cs typeface="Times" charset="0"/>
              </a:rPr>
              <a:t>Sato, K., &amp; </a:t>
            </a:r>
            <a:r>
              <a:rPr lang="en-US" altLang="ja-JP" sz="2200" dirty="0" err="1">
                <a:latin typeface="Times" charset="0"/>
                <a:ea typeface="Times" charset="0"/>
                <a:cs typeface="Times" charset="0"/>
              </a:rPr>
              <a:t>Kleinsasser</a:t>
            </a:r>
            <a:r>
              <a:rPr lang="en-US" altLang="ja-JP" sz="2200" dirty="0">
                <a:latin typeface="Times" charset="0"/>
                <a:ea typeface="Times" charset="0"/>
                <a:cs typeface="Times" charset="0"/>
              </a:rPr>
              <a:t>, R.C. </a:t>
            </a:r>
            <a:r>
              <a:rPr lang="en-US" altLang="ja-JP" sz="2200" dirty="0" smtClean="0">
                <a:latin typeface="Times" charset="0"/>
                <a:ea typeface="Times" charset="0"/>
                <a:cs typeface="Times" charset="0"/>
              </a:rPr>
              <a:t>(1999). Communicative </a:t>
            </a:r>
            <a:r>
              <a:rPr lang="en-US" altLang="ja-JP" sz="2200" dirty="0">
                <a:latin typeface="Times" charset="0"/>
                <a:ea typeface="Times" charset="0"/>
                <a:cs typeface="Times" charset="0"/>
              </a:rPr>
              <a:t>language </a:t>
            </a:r>
            <a:r>
              <a:rPr lang="en-US" altLang="ja-JP" sz="2200" dirty="0" smtClean="0">
                <a:latin typeface="Times" charset="0"/>
                <a:ea typeface="Times" charset="0"/>
                <a:cs typeface="Times" charset="0"/>
              </a:rPr>
              <a:t>teaching</a:t>
            </a:r>
          </a:p>
          <a:p>
            <a:pPr marL="0" indent="0">
              <a:spcBef>
                <a:spcPts val="0"/>
              </a:spcBef>
              <a:buClrTx/>
              <a:buSzTx/>
              <a:buNone/>
            </a:pPr>
            <a:r>
              <a:rPr lang="en-US" altLang="ja-JP" sz="2200" dirty="0">
                <a:latin typeface="Times" charset="0"/>
                <a:ea typeface="Times" charset="0"/>
                <a:cs typeface="Times" charset="0"/>
              </a:rPr>
              <a:t> </a:t>
            </a:r>
            <a:r>
              <a:rPr lang="en-US" altLang="ja-JP" sz="2200" dirty="0" smtClean="0">
                <a:latin typeface="Times" charset="0"/>
                <a:ea typeface="Times" charset="0"/>
                <a:cs typeface="Times" charset="0"/>
              </a:rPr>
              <a:t>  </a:t>
            </a:r>
            <a:r>
              <a:rPr lang="en-US" altLang="ja-JP" sz="2200" dirty="0">
                <a:latin typeface="Times" charset="0"/>
                <a:ea typeface="Times" charset="0"/>
                <a:cs typeface="Times" charset="0"/>
              </a:rPr>
              <a:t>(CLT): Practical understandings.  </a:t>
            </a:r>
            <a:r>
              <a:rPr lang="en-US" altLang="ja-JP" sz="2200" i="1" dirty="0">
                <a:latin typeface="Times" charset="0"/>
                <a:ea typeface="Times" charset="0"/>
                <a:cs typeface="Times" charset="0"/>
              </a:rPr>
              <a:t>The Modern Language Journal, 83</a:t>
            </a:r>
            <a:r>
              <a:rPr lang="en-US" altLang="ja-JP" sz="2200" dirty="0">
                <a:latin typeface="Times" charset="0"/>
                <a:ea typeface="Times" charset="0"/>
                <a:cs typeface="Times" charset="0"/>
              </a:rPr>
              <a:t>(4), </a:t>
            </a:r>
            <a:endParaRPr lang="en-US" altLang="ja-JP" sz="2200" dirty="0" smtClean="0">
              <a:latin typeface="Times" charset="0"/>
              <a:ea typeface="Times" charset="0"/>
              <a:cs typeface="Times" charset="0"/>
            </a:endParaRPr>
          </a:p>
          <a:p>
            <a:pPr marL="0" indent="0">
              <a:spcBef>
                <a:spcPts val="0"/>
              </a:spcBef>
              <a:buClrTx/>
              <a:buSzTx/>
              <a:buNone/>
            </a:pPr>
            <a:r>
              <a:rPr lang="en-US" altLang="ja-JP" sz="2200" dirty="0">
                <a:latin typeface="Times" charset="0"/>
                <a:ea typeface="Times" charset="0"/>
                <a:cs typeface="Times" charset="0"/>
              </a:rPr>
              <a:t> </a:t>
            </a:r>
            <a:r>
              <a:rPr lang="en-US" altLang="ja-JP" sz="2200" dirty="0" smtClean="0">
                <a:latin typeface="Times" charset="0"/>
                <a:ea typeface="Times" charset="0"/>
                <a:cs typeface="Times" charset="0"/>
              </a:rPr>
              <a:t>  494-517</a:t>
            </a:r>
            <a:r>
              <a:rPr lang="en-US" altLang="ja-JP" sz="2200" dirty="0">
                <a:latin typeface="Times" charset="0"/>
                <a:ea typeface="Times" charset="0"/>
                <a:cs typeface="Times" charset="0"/>
              </a:rPr>
              <a:t>.</a:t>
            </a:r>
            <a:endParaRPr lang="ja-JP" altLang="ja-JP" sz="2200" dirty="0">
              <a:latin typeface="Times" charset="0"/>
              <a:ea typeface="Times" charset="0"/>
              <a:cs typeface="Times" charset="0"/>
            </a:endParaRPr>
          </a:p>
          <a:p>
            <a:pPr marL="0" lvl="0" indent="0">
              <a:spcBef>
                <a:spcPts val="0"/>
              </a:spcBef>
              <a:buClrTx/>
              <a:buSzTx/>
              <a:buNone/>
            </a:pPr>
            <a:r>
              <a:rPr lang="en-US" altLang="ja-JP" sz="2200" dirty="0">
                <a:latin typeface="Times" charset="0"/>
                <a:ea typeface="Times" charset="0"/>
                <a:cs typeface="Times" charset="0"/>
              </a:rPr>
              <a:t>Sato, K., &amp; </a:t>
            </a:r>
            <a:r>
              <a:rPr lang="en-US" altLang="ja-JP" sz="2200" dirty="0" err="1">
                <a:latin typeface="Times" charset="0"/>
                <a:ea typeface="Times" charset="0"/>
                <a:cs typeface="Times" charset="0"/>
              </a:rPr>
              <a:t>Kleinsasser</a:t>
            </a:r>
            <a:r>
              <a:rPr lang="en-US" altLang="ja-JP" sz="2200" dirty="0">
                <a:latin typeface="Times" charset="0"/>
                <a:ea typeface="Times" charset="0"/>
                <a:cs typeface="Times" charset="0"/>
              </a:rPr>
              <a:t>, R.C</a:t>
            </a:r>
            <a:r>
              <a:rPr lang="en-US" altLang="ja-JP" sz="2200" dirty="0" smtClean="0">
                <a:latin typeface="Times" charset="0"/>
                <a:ea typeface="Times" charset="0"/>
                <a:cs typeface="Times" charset="0"/>
              </a:rPr>
              <a:t>. (2004). Beliefs, practices, and interactions of</a:t>
            </a:r>
          </a:p>
          <a:p>
            <a:pPr marL="0" lvl="0" indent="0">
              <a:spcBef>
                <a:spcPts val="0"/>
              </a:spcBef>
              <a:buClrTx/>
              <a:buSzTx/>
              <a:buNone/>
            </a:pPr>
            <a:r>
              <a:rPr lang="en-US" altLang="ja-JP" sz="2200" dirty="0">
                <a:latin typeface="Times" charset="0"/>
                <a:ea typeface="Times" charset="0"/>
                <a:cs typeface="Times" charset="0"/>
              </a:rPr>
              <a:t> </a:t>
            </a:r>
            <a:r>
              <a:rPr lang="en-US" altLang="ja-JP" sz="2200" dirty="0" smtClean="0">
                <a:latin typeface="Times" charset="0"/>
                <a:ea typeface="Times" charset="0"/>
                <a:cs typeface="Times" charset="0"/>
              </a:rPr>
              <a:t>  teachers in a Japanese high school English department. </a:t>
            </a:r>
            <a:r>
              <a:rPr lang="en-US" altLang="ja-JP" sz="2200" i="1" dirty="0" smtClean="0">
                <a:latin typeface="Times" charset="0"/>
                <a:ea typeface="Times" charset="0"/>
                <a:cs typeface="Times" charset="0"/>
              </a:rPr>
              <a:t>Teaching and </a:t>
            </a:r>
          </a:p>
          <a:p>
            <a:pPr marL="0" lvl="0" indent="0">
              <a:spcBef>
                <a:spcPts val="0"/>
              </a:spcBef>
              <a:buClrTx/>
              <a:buSzTx/>
              <a:buNone/>
            </a:pPr>
            <a:r>
              <a:rPr lang="en-US" altLang="ja-JP" sz="2200" i="1" dirty="0">
                <a:latin typeface="Times" charset="0"/>
                <a:ea typeface="Times" charset="0"/>
                <a:cs typeface="Times" charset="0"/>
              </a:rPr>
              <a:t> </a:t>
            </a:r>
            <a:r>
              <a:rPr lang="en-US" altLang="ja-JP" sz="2200" i="1" dirty="0" smtClean="0">
                <a:latin typeface="Times" charset="0"/>
                <a:ea typeface="Times" charset="0"/>
                <a:cs typeface="Times" charset="0"/>
              </a:rPr>
              <a:t>  Teacher</a:t>
            </a:r>
            <a:r>
              <a:rPr lang="en-US" altLang="ja-JP" sz="2200" i="1" dirty="0">
                <a:latin typeface="Times" charset="0"/>
                <a:ea typeface="Times" charset="0"/>
                <a:cs typeface="Times" charset="0"/>
              </a:rPr>
              <a:t> </a:t>
            </a:r>
            <a:r>
              <a:rPr lang="en-US" altLang="ja-JP" sz="2200" i="1" dirty="0" smtClean="0">
                <a:latin typeface="Times" charset="0"/>
                <a:ea typeface="Times" charset="0"/>
                <a:cs typeface="Times" charset="0"/>
              </a:rPr>
              <a:t>Education, 20</a:t>
            </a:r>
            <a:r>
              <a:rPr lang="en-US" altLang="ja-JP" sz="2200" dirty="0" smtClean="0">
                <a:latin typeface="Times" charset="0"/>
                <a:ea typeface="Times" charset="0"/>
                <a:cs typeface="Times" charset="0"/>
              </a:rPr>
              <a:t>, 797-816. </a:t>
            </a:r>
          </a:p>
          <a:p>
            <a:pPr marL="0" indent="0">
              <a:spcBef>
                <a:spcPts val="0"/>
              </a:spcBef>
              <a:buClrTx/>
              <a:buSzTx/>
              <a:buNone/>
            </a:pPr>
            <a:r>
              <a:rPr lang="en-US" altLang="ja-JP" sz="2200" dirty="0" smtClean="0">
                <a:latin typeface="Times" charset="0"/>
                <a:ea typeface="Times" charset="0"/>
                <a:cs typeface="Times" charset="0"/>
              </a:rPr>
              <a:t>Williams</a:t>
            </a:r>
            <a:r>
              <a:rPr lang="en-US" altLang="ja-JP" sz="2200" dirty="0">
                <a:latin typeface="Times" charset="0"/>
                <a:ea typeface="Times" charset="0"/>
                <a:cs typeface="Times" charset="0"/>
              </a:rPr>
              <a:t>, A., </a:t>
            </a:r>
            <a:r>
              <a:rPr lang="en-US" altLang="ja-JP" sz="2200" dirty="0" err="1">
                <a:latin typeface="Times" charset="0"/>
                <a:ea typeface="Times" charset="0"/>
                <a:cs typeface="Times" charset="0"/>
              </a:rPr>
              <a:t>Prestage</a:t>
            </a:r>
            <a:r>
              <a:rPr lang="en-US" altLang="ja-JP" sz="2200" dirty="0">
                <a:latin typeface="Times" charset="0"/>
                <a:ea typeface="Times" charset="0"/>
                <a:cs typeface="Times" charset="0"/>
              </a:rPr>
              <a:t>, S., &amp; </a:t>
            </a:r>
            <a:r>
              <a:rPr lang="en-US" altLang="ja-JP" sz="2200" dirty="0" err="1">
                <a:latin typeface="Times" charset="0"/>
                <a:ea typeface="Times" charset="0"/>
                <a:cs typeface="Times" charset="0"/>
              </a:rPr>
              <a:t>Bedward</a:t>
            </a:r>
            <a:r>
              <a:rPr lang="en-US" altLang="ja-JP" sz="2200" dirty="0">
                <a:latin typeface="Times" charset="0"/>
                <a:ea typeface="Times" charset="0"/>
                <a:cs typeface="Times" charset="0"/>
              </a:rPr>
              <a:t>, J. (2001). Individualism to </a:t>
            </a:r>
          </a:p>
          <a:p>
            <a:pPr marL="0" indent="0">
              <a:spcBef>
                <a:spcPts val="0"/>
              </a:spcBef>
              <a:buClrTx/>
              <a:buSzTx/>
              <a:buNone/>
            </a:pPr>
            <a:r>
              <a:rPr lang="en-US" altLang="ja-JP" sz="2200" dirty="0">
                <a:latin typeface="Times" charset="0"/>
                <a:ea typeface="Times" charset="0"/>
                <a:cs typeface="Times" charset="0"/>
              </a:rPr>
              <a:t>   collaboration: The significance of teacher culture to the induction of </a:t>
            </a:r>
          </a:p>
          <a:p>
            <a:pPr marL="0" indent="0">
              <a:spcBef>
                <a:spcPts val="0"/>
              </a:spcBef>
              <a:buClrTx/>
              <a:buSzTx/>
              <a:buNone/>
            </a:pPr>
            <a:r>
              <a:rPr lang="en-US" altLang="ja-JP" sz="2200" dirty="0">
                <a:latin typeface="Times" charset="0"/>
                <a:ea typeface="Times" charset="0"/>
                <a:cs typeface="Times" charset="0"/>
              </a:rPr>
              <a:t>   newly qualified teachers. </a:t>
            </a:r>
            <a:r>
              <a:rPr lang="en-US" altLang="ja-JP" sz="2200" i="1" dirty="0">
                <a:latin typeface="Times" charset="0"/>
                <a:ea typeface="Times" charset="0"/>
                <a:cs typeface="Times" charset="0"/>
              </a:rPr>
              <a:t>Journal of Education for Teaching, 27 </a:t>
            </a:r>
            <a:r>
              <a:rPr lang="en-US" altLang="ja-JP" sz="2200" dirty="0">
                <a:latin typeface="Times" charset="0"/>
                <a:ea typeface="Times" charset="0"/>
                <a:cs typeface="Times" charset="0"/>
              </a:rPr>
              <a:t>(3), </a:t>
            </a:r>
          </a:p>
          <a:p>
            <a:pPr marL="0" indent="0">
              <a:spcBef>
                <a:spcPts val="0"/>
              </a:spcBef>
              <a:buClrTx/>
              <a:buSzTx/>
              <a:buNone/>
            </a:pPr>
            <a:r>
              <a:rPr lang="en-US" altLang="ja-JP" sz="2200" dirty="0">
                <a:latin typeface="Times" charset="0"/>
                <a:ea typeface="Times" charset="0"/>
                <a:cs typeface="Times" charset="0"/>
              </a:rPr>
              <a:t>   253-267. </a:t>
            </a:r>
          </a:p>
          <a:p>
            <a:pPr marL="0" lvl="0" indent="0">
              <a:spcBef>
                <a:spcPts val="0"/>
              </a:spcBef>
              <a:buClrTx/>
              <a:buSzTx/>
              <a:buNone/>
            </a:pPr>
            <a:endParaRPr kumimoji="1" lang="ja-JP" altLang="en-US" sz="2000" dirty="0">
              <a:latin typeface="Times" charset="0"/>
              <a:ea typeface="Times" charset="0"/>
              <a:cs typeface="Times" charset="0"/>
            </a:endParaRPr>
          </a:p>
        </p:txBody>
      </p:sp>
    </p:spTree>
    <p:extLst>
      <p:ext uri="{BB962C8B-B14F-4D97-AF65-F5344CB8AC3E}">
        <p14:creationId xmlns:p14="http://schemas.microsoft.com/office/powerpoint/2010/main" val="9808479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a:cs typeface="Times"/>
              </a:rPr>
              <a:t>Literature</a:t>
            </a:r>
            <a:r>
              <a:rPr lang="ja-JP" altLang="en-US" dirty="0">
                <a:latin typeface="Times"/>
                <a:cs typeface="Times"/>
              </a:rPr>
              <a:t> </a:t>
            </a:r>
            <a:r>
              <a:rPr lang="en-US" altLang="ja-JP" dirty="0">
                <a:latin typeface="Times"/>
                <a:cs typeface="Times"/>
              </a:rPr>
              <a:t>Review</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latin typeface="Times"/>
                <a:cs typeface="Times"/>
              </a:rPr>
              <a:t>In short, </a:t>
            </a:r>
          </a:p>
          <a:p>
            <a:pPr marL="0" indent="0">
              <a:buNone/>
            </a:pPr>
            <a:r>
              <a:rPr kumimoji="1" lang="en-US" altLang="ja-JP" dirty="0" smtClean="0">
                <a:latin typeface="Times"/>
                <a:cs typeface="Times"/>
              </a:rPr>
              <a:t>“Teachers make decisions on the bases on a personal sense of what works, but without examining the beliefs underlying a sense of ‘working,</a:t>
            </a:r>
            <a:r>
              <a:rPr lang="en-US" altLang="ja-JP" dirty="0" smtClean="0">
                <a:latin typeface="Times"/>
                <a:cs typeface="Times"/>
              </a:rPr>
              <a:t>’</a:t>
            </a:r>
            <a:r>
              <a:rPr kumimoji="1" lang="en-US" altLang="ja-JP" dirty="0" smtClean="0">
                <a:latin typeface="Times"/>
                <a:cs typeface="Times"/>
              </a:rPr>
              <a:t> teachers may perpetuate practices based on questionable assumptions and beliefs” (Richardson, 1994, p. 6). </a:t>
            </a:r>
            <a:endParaRPr kumimoji="1" lang="ja-JP" altLang="en-US" dirty="0">
              <a:latin typeface="Times"/>
              <a:cs typeface="Times"/>
            </a:endParaRPr>
          </a:p>
        </p:txBody>
      </p:sp>
    </p:spTree>
    <p:extLst>
      <p:ext uri="{BB962C8B-B14F-4D97-AF65-F5344CB8AC3E}">
        <p14:creationId xmlns:p14="http://schemas.microsoft.com/office/powerpoint/2010/main" val="43527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a:cs typeface="Times"/>
              </a:rPr>
              <a:t>Literature</a:t>
            </a:r>
            <a:r>
              <a:rPr lang="ja-JP" altLang="en-US" dirty="0">
                <a:latin typeface="Times"/>
                <a:cs typeface="Times"/>
              </a:rPr>
              <a:t> </a:t>
            </a:r>
            <a:r>
              <a:rPr lang="en-US" altLang="ja-JP" dirty="0">
                <a:latin typeface="Times"/>
                <a:cs typeface="Times"/>
              </a:rPr>
              <a:t>Review</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en-US" altLang="ja-JP" dirty="0" smtClean="0">
                <a:latin typeface="Times"/>
                <a:cs typeface="Times"/>
              </a:rPr>
              <a:t>2. Pre-service teachers’ beliefs</a:t>
            </a:r>
          </a:p>
          <a:p>
            <a:pPr marL="0" indent="0">
              <a:buNone/>
            </a:pPr>
            <a:r>
              <a:rPr lang="en-US" altLang="ja-JP" dirty="0" smtClean="0">
                <a:latin typeface="Times"/>
                <a:cs typeface="Times"/>
              </a:rPr>
              <a:t>(1) Fox (1993) conducted a survey of 147 first-year graduate teaching assistants in French at twenty universities in the United States. He reported that teaching assistants did not conceptualize language according to the model of communicative competence (</a:t>
            </a:r>
            <a:r>
              <a:rPr lang="en-US" altLang="ja-JP" dirty="0" err="1" smtClean="0">
                <a:latin typeface="Times"/>
                <a:cs typeface="Times"/>
              </a:rPr>
              <a:t>Canale</a:t>
            </a:r>
            <a:r>
              <a:rPr lang="en-US" altLang="ja-JP" dirty="0" smtClean="0">
                <a:latin typeface="Times"/>
                <a:cs typeface="Times"/>
              </a:rPr>
              <a:t> &amp; Swain, 1980). Instead, they showed a strong emphasis on grammar at the expense of communicative activities. </a:t>
            </a:r>
            <a:endParaRPr kumimoji="1" lang="ja-JP" altLang="en-US" dirty="0">
              <a:latin typeface="Times"/>
              <a:cs typeface="Times"/>
            </a:endParaRPr>
          </a:p>
        </p:txBody>
      </p:sp>
    </p:spTree>
    <p:extLst>
      <p:ext uri="{BB962C8B-B14F-4D97-AF65-F5344CB8AC3E}">
        <p14:creationId xmlns:p14="http://schemas.microsoft.com/office/powerpoint/2010/main" val="27961561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a:cs typeface="Times"/>
              </a:rPr>
              <a:t>Literature</a:t>
            </a:r>
            <a:r>
              <a:rPr lang="ja-JP" altLang="en-US" dirty="0">
                <a:latin typeface="Times"/>
                <a:cs typeface="Times"/>
              </a:rPr>
              <a:t> </a:t>
            </a:r>
            <a:r>
              <a:rPr lang="en-US" altLang="ja-JP" dirty="0">
                <a:latin typeface="Times"/>
                <a:cs typeface="Times"/>
              </a:rPr>
              <a:t>Review</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latin typeface="Times"/>
                <a:cs typeface="Times"/>
              </a:rPr>
              <a:t>(2) Johnson (1994) conducted a study on four pre-service</a:t>
            </a:r>
            <a:r>
              <a:rPr kumimoji="1" lang="ja-JP" altLang="en-US" dirty="0" smtClean="0">
                <a:latin typeface="Times"/>
                <a:cs typeface="Times"/>
              </a:rPr>
              <a:t> </a:t>
            </a:r>
            <a:r>
              <a:rPr kumimoji="1" lang="en-US" altLang="ja-JP" dirty="0" smtClean="0">
                <a:latin typeface="Times"/>
                <a:cs typeface="Times"/>
              </a:rPr>
              <a:t>language</a:t>
            </a:r>
            <a:r>
              <a:rPr kumimoji="1" lang="ja-JP" altLang="en-US" dirty="0" smtClean="0">
                <a:latin typeface="Times"/>
                <a:cs typeface="Times"/>
              </a:rPr>
              <a:t> </a:t>
            </a:r>
            <a:r>
              <a:rPr kumimoji="1" lang="en-US" altLang="ja-JP" dirty="0" smtClean="0">
                <a:latin typeface="Times"/>
                <a:cs typeface="Times"/>
              </a:rPr>
              <a:t>teachers.</a:t>
            </a:r>
            <a:r>
              <a:rPr kumimoji="1" lang="ja-JP" altLang="en-US" dirty="0" smtClean="0">
                <a:latin typeface="Times"/>
                <a:cs typeface="Times"/>
              </a:rPr>
              <a:t> </a:t>
            </a:r>
            <a:r>
              <a:rPr kumimoji="1" lang="en-US" altLang="ja-JP" dirty="0" smtClean="0">
                <a:latin typeface="Times"/>
                <a:cs typeface="Times"/>
              </a:rPr>
              <a:t>She</a:t>
            </a:r>
            <a:r>
              <a:rPr kumimoji="1" lang="ja-JP" altLang="en-US" dirty="0" smtClean="0">
                <a:latin typeface="Times"/>
                <a:cs typeface="Times"/>
              </a:rPr>
              <a:t> </a:t>
            </a:r>
            <a:r>
              <a:rPr kumimoji="1" lang="en-US" altLang="ja-JP" dirty="0" smtClean="0">
                <a:latin typeface="Times"/>
                <a:cs typeface="Times"/>
              </a:rPr>
              <a:t>concluded</a:t>
            </a:r>
            <a:r>
              <a:rPr kumimoji="1" lang="ja-JP" altLang="en-US" dirty="0" smtClean="0">
                <a:latin typeface="Times"/>
                <a:cs typeface="Times"/>
              </a:rPr>
              <a:t> </a:t>
            </a:r>
            <a:r>
              <a:rPr lang="en-US" altLang="ja-JP" dirty="0" smtClean="0">
                <a:latin typeface="Times"/>
                <a:cs typeface="Times"/>
              </a:rPr>
              <a:t>that prior beliefs based on formal language learning experiences were so powerful that pre-service teachers could not alter their beliefs without sufficient alternative instructional practices “to test out their emerging beliefs” (p. 451). </a:t>
            </a:r>
            <a:endParaRPr kumimoji="1" lang="ja-JP" altLang="en-US" dirty="0">
              <a:latin typeface="Times"/>
              <a:cs typeface="Times"/>
            </a:endParaRPr>
          </a:p>
        </p:txBody>
      </p:sp>
    </p:spTree>
    <p:extLst>
      <p:ext uri="{BB962C8B-B14F-4D97-AF65-F5344CB8AC3E}">
        <p14:creationId xmlns:p14="http://schemas.microsoft.com/office/powerpoint/2010/main" val="28967643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Research Issue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latin typeface="Times"/>
                <a:cs typeface="Times"/>
              </a:rPr>
              <a:t>Although previous e</a:t>
            </a:r>
            <a:r>
              <a:rPr kumimoji="1" lang="en-US" altLang="ja-JP" dirty="0" smtClean="0">
                <a:latin typeface="Times"/>
                <a:cs typeface="Times"/>
              </a:rPr>
              <a:t>mpirical studies represent the difficulty of changing beliefs and practices of in-service teachers (</a:t>
            </a:r>
            <a:r>
              <a:rPr kumimoji="1" lang="en-US" altLang="ja-JP" dirty="0" err="1" smtClean="0">
                <a:latin typeface="Times"/>
                <a:cs typeface="Times"/>
              </a:rPr>
              <a:t>Karavas-Doukas</a:t>
            </a:r>
            <a:r>
              <a:rPr kumimoji="1" lang="en-US" altLang="ja-JP" dirty="0" smtClean="0">
                <a:latin typeface="Times"/>
                <a:cs typeface="Times"/>
              </a:rPr>
              <a:t>, 1996; Lamb, 1995; Sato &amp; </a:t>
            </a:r>
            <a:r>
              <a:rPr kumimoji="1" lang="en-US" altLang="ja-JP" dirty="0" err="1" smtClean="0">
                <a:latin typeface="Times"/>
                <a:cs typeface="Times"/>
              </a:rPr>
              <a:t>Kleinsasser</a:t>
            </a:r>
            <a:r>
              <a:rPr kumimoji="1" lang="en-US" altLang="ja-JP" dirty="0" smtClean="0">
                <a:latin typeface="Times"/>
                <a:cs typeface="Times"/>
              </a:rPr>
              <a:t>, 1999; Sato &amp; </a:t>
            </a:r>
            <a:r>
              <a:rPr kumimoji="1" lang="en-US" altLang="ja-JP" dirty="0" err="1" smtClean="0">
                <a:latin typeface="Times"/>
                <a:cs typeface="Times"/>
              </a:rPr>
              <a:t>Kleinsasser</a:t>
            </a:r>
            <a:r>
              <a:rPr kumimoji="1" lang="en-US" altLang="ja-JP" dirty="0" smtClean="0">
                <a:latin typeface="Times"/>
                <a:cs typeface="Times"/>
              </a:rPr>
              <a:t>, 2004) as well as pre-service teachers (Fox, 1993; Johnson, 1994), little research has been done on pre-service</a:t>
            </a:r>
            <a:r>
              <a:rPr kumimoji="1" lang="ja-JP" altLang="en-US" dirty="0" smtClean="0">
                <a:latin typeface="Times"/>
                <a:cs typeface="Times"/>
              </a:rPr>
              <a:t> </a:t>
            </a:r>
            <a:r>
              <a:rPr kumimoji="1" lang="en-US" altLang="ja-JP" dirty="0" smtClean="0">
                <a:latin typeface="Times"/>
                <a:cs typeface="Times"/>
              </a:rPr>
              <a:t>elementary</a:t>
            </a:r>
            <a:r>
              <a:rPr kumimoji="1" lang="ja-JP" altLang="en-US" dirty="0" smtClean="0">
                <a:latin typeface="Times"/>
                <a:cs typeface="Times"/>
              </a:rPr>
              <a:t> </a:t>
            </a:r>
            <a:r>
              <a:rPr kumimoji="1" lang="en-US" altLang="ja-JP" dirty="0" smtClean="0">
                <a:latin typeface="Times"/>
                <a:cs typeface="Times"/>
              </a:rPr>
              <a:t>school</a:t>
            </a:r>
            <a:r>
              <a:rPr kumimoji="1" lang="ja-JP" altLang="en-US" dirty="0" smtClean="0">
                <a:latin typeface="Times"/>
                <a:cs typeface="Times"/>
              </a:rPr>
              <a:t> </a:t>
            </a:r>
            <a:r>
              <a:rPr kumimoji="1" lang="en-US" altLang="ja-JP" dirty="0" smtClean="0">
                <a:latin typeface="Times"/>
                <a:cs typeface="Times"/>
              </a:rPr>
              <a:t>teachers’</a:t>
            </a:r>
            <a:r>
              <a:rPr kumimoji="1" lang="ja-JP" altLang="en-US" dirty="0" smtClean="0">
                <a:latin typeface="Times"/>
                <a:cs typeface="Times"/>
              </a:rPr>
              <a:t> </a:t>
            </a:r>
            <a:r>
              <a:rPr kumimoji="1" lang="en-US" altLang="ja-JP" dirty="0" smtClean="0">
                <a:latin typeface="Times"/>
                <a:cs typeface="Times"/>
              </a:rPr>
              <a:t>beliefs</a:t>
            </a:r>
            <a:r>
              <a:rPr kumimoji="1" lang="ja-JP" altLang="en-US" dirty="0" smtClean="0">
                <a:latin typeface="Times"/>
                <a:cs typeface="Times"/>
              </a:rPr>
              <a:t> </a:t>
            </a:r>
            <a:r>
              <a:rPr kumimoji="1" lang="en-US" altLang="ja-JP" dirty="0" smtClean="0">
                <a:latin typeface="Times"/>
                <a:cs typeface="Times"/>
              </a:rPr>
              <a:t>and</a:t>
            </a:r>
            <a:r>
              <a:rPr kumimoji="1" lang="ja-JP" altLang="en-US" dirty="0" smtClean="0">
                <a:latin typeface="Times"/>
                <a:cs typeface="Times"/>
              </a:rPr>
              <a:t> </a:t>
            </a:r>
            <a:r>
              <a:rPr kumimoji="1" lang="en-US" altLang="ja-JP" dirty="0" smtClean="0">
                <a:latin typeface="Times"/>
                <a:cs typeface="Times"/>
              </a:rPr>
              <a:t>practices.</a:t>
            </a:r>
            <a:r>
              <a:rPr kumimoji="1" lang="ja-JP" altLang="en-US" dirty="0" smtClean="0">
                <a:latin typeface="Times"/>
                <a:cs typeface="Times"/>
              </a:rPr>
              <a:t> </a:t>
            </a:r>
            <a:endParaRPr kumimoji="1" lang="ja-JP" altLang="en-US" dirty="0">
              <a:latin typeface="Times"/>
              <a:cs typeface="Times"/>
            </a:endParaRPr>
          </a:p>
        </p:txBody>
      </p:sp>
    </p:spTree>
    <p:extLst>
      <p:ext uri="{BB962C8B-B14F-4D97-AF65-F5344CB8AC3E}">
        <p14:creationId xmlns:p14="http://schemas.microsoft.com/office/powerpoint/2010/main" val="22045080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Research Issue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latin typeface="Times"/>
                <a:cs typeface="Times"/>
              </a:rPr>
              <a:t>Moreover, little research has been conducted as to how pre-service teachers learn to teach, who have already changed their beliefs about a foreign language teaching from traditional teacher-centered one to more communicative, student-centered one. Are they ready to develop their teaching skills?</a:t>
            </a:r>
            <a:endParaRPr kumimoji="1" lang="ja-JP" altLang="en-US" dirty="0">
              <a:latin typeface="Times"/>
              <a:cs typeface="Times"/>
            </a:endParaRPr>
          </a:p>
        </p:txBody>
      </p:sp>
    </p:spTree>
    <p:extLst>
      <p:ext uri="{BB962C8B-B14F-4D97-AF65-F5344CB8AC3E}">
        <p14:creationId xmlns:p14="http://schemas.microsoft.com/office/powerpoint/2010/main" val="251528468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みやび">
  <a:themeElements>
    <a:clrScheme name="Grace">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Grace">
      <a:majorFont>
        <a:latin typeface="Calibri"/>
        <a:ea typeface=""/>
        <a:cs typeface=""/>
        <a:font script="Jpan" typeface="ＭＳ 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맑은 고딕"/>
        <a:font script="Hans" typeface="黑体"/>
        <a:font script="Hant" typeface="微軟正黑體"/>
        <a:font script="Arab" typeface="Tahoma"/>
        <a:font script="Hebr" typeface="Tahoma"/>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race">
      <a:fillStyleLst>
        <a:solidFill>
          <a:schemeClr val="phClr">
            <a:tint val="100000"/>
          </a:schemeClr>
        </a:solidFill>
        <a:gradFill>
          <a:gsLst>
            <a:gs pos="0">
              <a:schemeClr val="phClr">
                <a:tint val="30000"/>
                <a:satMod val="250000"/>
              </a:schemeClr>
            </a:gs>
            <a:gs pos="72000">
              <a:schemeClr val="phClr">
                <a:tint val="75000"/>
                <a:satMod val="210000"/>
              </a:schemeClr>
            </a:gs>
            <a:gs pos="100000">
              <a:schemeClr val="phClr">
                <a:tint val="85000"/>
                <a:satMod val="210000"/>
              </a:schemeClr>
            </a:gs>
          </a:gsLst>
          <a:lin ang="2700000" scaled="1"/>
        </a:gradFill>
        <a:blipFill>
          <a:blip xmlns:r="http://schemas.openxmlformats.org/officeDocument/2006/relationships" r:embed="rId1">
            <a:duotone>
              <a:srgbClr val="FFFFFF"/>
              <a:schemeClr val="phClr">
                <a:tint val="100000"/>
              </a:schemeClr>
            </a:duotone>
          </a:blip>
          <a:tile tx="0" ty="0" sx="80000" sy="85000" flip="none" algn="tl"/>
        </a:blipFill>
      </a:fillStyleLst>
      <a:lnStyleLst>
        <a:ln w="13175" cap="flat" cmpd="sng" algn="ctr">
          <a:solidFill>
            <a:schemeClr val="phClr">
              <a:alpha val="100000"/>
            </a:schemeClr>
          </a:solidFill>
          <a:prstDash val="solid"/>
        </a:ln>
        <a:ln w="19525" cap="flat" cmpd="sng" algn="ctr">
          <a:solidFill>
            <a:schemeClr val="phClr">
              <a:alpha val="100000"/>
            </a:schemeClr>
          </a:solidFill>
          <a:prstDash val="solid"/>
        </a:ln>
        <a:ln w="26350" cap="flat" cmpd="sng" algn="ctr">
          <a:solidFill>
            <a:schemeClr val="phClr">
              <a:alpha val="100000"/>
            </a:schemeClr>
          </a:solidFill>
          <a:prstDash val="solid"/>
        </a:ln>
      </a:lnStyleLst>
      <a:effectStyleLst>
        <a:effectStyle>
          <a:effectLst>
            <a:outerShdw blurRad="95000">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2700000"/>
            </a:lightRig>
          </a:scene3d>
          <a:sp3d>
            <a:bevelT w="342900" h="38100" prst="softRound"/>
            <a:bevelB w="342900" h="38100" prst="softRound"/>
            <a:contourClr>
              <a:srgbClr val="000000"/>
            </a:contourClr>
          </a:sp3d>
        </a:effectStyle>
      </a:effectStyleLst>
      <a:bgFillStyleLst>
        <a:solidFill>
          <a:schemeClr val="phClr"/>
        </a:solidFill>
        <a:gradFill>
          <a:gsLst>
            <a:gs pos="0">
              <a:schemeClr val="phClr">
                <a:shade val="40000"/>
                <a:satMod val="165000"/>
              </a:schemeClr>
            </a:gs>
            <a:gs pos="50000">
              <a:schemeClr val="phClr">
                <a:tint val="95000"/>
                <a:satMod val="155000"/>
              </a:schemeClr>
            </a:gs>
            <a:gs pos="100000">
              <a:schemeClr val="phClr">
                <a:tint val="47000"/>
                <a:hueMod val="100000"/>
                <a:satMod val="375000"/>
              </a:schemeClr>
            </a:gs>
          </a:gsLst>
          <a:lin ang="5400000" scaled="1"/>
        </a:gradFill>
        <a:blipFill rotWithShape="0">
          <a:blip xmlns:r="http://schemas.openxmlformats.org/officeDocument/2006/relationships" r:embed="rId2">
            <a:duotone>
              <a:schemeClr val="phClr">
                <a:tint val="95000"/>
                <a:shade val="18000"/>
                <a:hueMod val="100000"/>
                <a:satMod val="275000"/>
              </a:schemeClr>
              <a:schemeClr val="phClr">
                <a:tint val="47000"/>
                <a:shade val="100000"/>
                <a:hueMod val="100000"/>
                <a:satMod val="375000"/>
              </a:schemeClr>
            </a:duotone>
          </a:blip>
          <a:srcRect/>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みやび.thmx</Template>
  <TotalTime>689</TotalTime>
  <Words>3668</Words>
  <Application>Microsoft Macintosh PowerPoint</Application>
  <PresentationFormat>画面に合わせる (4:3)</PresentationFormat>
  <Paragraphs>271</Paragraphs>
  <Slides>41</Slides>
  <Notes>0</Notes>
  <HiddenSlides>0</HiddenSlides>
  <MMClips>0</MMClips>
  <ScaleCrop>false</ScaleCrop>
  <HeadingPairs>
    <vt:vector size="4" baseType="variant">
      <vt:variant>
        <vt:lpstr>テーマ</vt:lpstr>
      </vt:variant>
      <vt:variant>
        <vt:i4>1</vt:i4>
      </vt:variant>
      <vt:variant>
        <vt:lpstr>スライド タイトル</vt:lpstr>
      </vt:variant>
      <vt:variant>
        <vt:i4>41</vt:i4>
      </vt:variant>
    </vt:vector>
  </HeadingPairs>
  <TitlesOfParts>
    <vt:vector size="42" baseType="lpstr">
      <vt:lpstr>みやび</vt:lpstr>
      <vt:lpstr>Pre-Service Elementary School Teachers’ Beliefs and Practices</vt:lpstr>
      <vt:lpstr>Introduction</vt:lpstr>
      <vt:lpstr>Literature Review</vt:lpstr>
      <vt:lpstr>Literature Review</vt:lpstr>
      <vt:lpstr>Literature Review</vt:lpstr>
      <vt:lpstr>Literature Review</vt:lpstr>
      <vt:lpstr>Literature Review</vt:lpstr>
      <vt:lpstr>Research Issue</vt:lpstr>
      <vt:lpstr>Research Issue</vt:lpstr>
      <vt:lpstr>Research Questions</vt:lpstr>
      <vt:lpstr>Methods</vt:lpstr>
      <vt:lpstr>PowerPoint プレゼンテーション</vt:lpstr>
      <vt:lpstr>PowerPoint プレゼンテーション</vt:lpstr>
      <vt:lpstr>Methods</vt:lpstr>
      <vt:lpstr>Methods</vt:lpstr>
      <vt:lpstr>Results</vt:lpstr>
      <vt:lpstr>Results</vt:lpstr>
      <vt:lpstr>Results</vt:lpstr>
      <vt:lpstr>Results 2. Qualitative Data (1st semester)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Interview (at the end of 1st semester)</vt:lpstr>
      <vt:lpstr>Results 2. Qualitative Data (2nd semester)</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Interview (at the end of 2nd semester)</vt:lpstr>
      <vt:lpstr>Discussion</vt:lpstr>
      <vt:lpstr>Discussion</vt:lpstr>
      <vt:lpstr>Discussion</vt:lpstr>
      <vt:lpstr>PowerPoint プレゼンテーション</vt:lpstr>
      <vt:lpstr>Conclusion &amp; Implications</vt:lpstr>
      <vt:lpstr>Conclusion &amp; Implications</vt:lpstr>
      <vt:lpstr>Future Issue</vt:lpstr>
      <vt:lpstr>References</vt:lpstr>
      <vt:lpstr>References</vt:lpstr>
    </vt:vector>
  </TitlesOfParts>
  <Company>名古屋外国語大学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Pre-Service Elementary School Teachers’ Beliefs</dc:title>
  <dc:creator>Sato Kazuyoshi</dc:creator>
  <cp:lastModifiedBy>Tomoko Yago</cp:lastModifiedBy>
  <cp:revision>100</cp:revision>
  <dcterms:created xsi:type="dcterms:W3CDTF">2016-11-07T13:40:16Z</dcterms:created>
  <dcterms:modified xsi:type="dcterms:W3CDTF">2016-11-27T09:10:41Z</dcterms:modified>
</cp:coreProperties>
</file>